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62" r:id="rId4"/>
    <p:sldId id="263" r:id="rId5"/>
    <p:sldId id="261" r:id="rId6"/>
    <p:sldId id="258" r:id="rId7"/>
    <p:sldId id="259" r:id="rId8"/>
    <p:sldId id="260" r:id="rId9"/>
    <p:sldId id="267" r:id="rId10"/>
    <p:sldId id="270" r:id="rId11"/>
    <p:sldId id="266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-252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FA322-0CBA-4F76-BAB9-5BFB1FC26954}" type="datetimeFigureOut">
              <a:rPr lang="en-US" smtClean="0"/>
              <a:t>11/17/2011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4E3A2-FA45-439F-A006-D9686B78A2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21ABF-997B-4F4A-B9C2-50515EB20157}" type="datetime1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EAC2-AC46-422F-B4C1-107912B01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E340E-ED4A-4FB1-A298-AA9E28FB361D}" type="datetime1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EAC2-AC46-422F-B4C1-107912B01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62445-F607-4107-8A44-EB9E2677C86C}" type="datetime1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EAC2-AC46-422F-B4C1-107912B01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DA1CF-8E13-4040-9B38-A8E4F854AE74}" type="datetime1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EAC2-AC46-422F-B4C1-107912B01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4FE7-D361-4721-8285-48BF006465E4}" type="datetime1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EAC2-AC46-422F-B4C1-107912B01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22094-8ACA-4197-A55A-C337C562A0A0}" type="datetime1">
              <a:rPr lang="en-US" smtClean="0"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EAC2-AC46-422F-B4C1-107912B01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60D15-01A1-4854-A47D-01648E5FF010}" type="datetime1">
              <a:rPr lang="en-US" smtClean="0"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EAC2-AC46-422F-B4C1-107912B01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69A16-6A1F-4630-B533-AFE8C8932178}" type="datetime1">
              <a:rPr lang="en-US" smtClean="0"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EAC2-AC46-422F-B4C1-107912B01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DC3B-CCF4-4349-A0A5-D142E776D25E}" type="datetime1">
              <a:rPr lang="en-US" smtClean="0"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EAC2-AC46-422F-B4C1-107912B01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EDC55-278F-424D-B01C-ADD8DEA2C70C}" type="datetime1">
              <a:rPr lang="en-US" smtClean="0"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EAC2-AC46-422F-B4C1-107912B01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F134-2BB3-461E-8BB6-2D8D5DC27C10}" type="datetime1">
              <a:rPr lang="en-US" smtClean="0"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EAC2-AC46-422F-B4C1-107912B01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93770-5BAF-404D-9971-323CFF280353}" type="datetime1">
              <a:rPr lang="en-US" smtClean="0"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2EAC2-AC46-422F-B4C1-107912B01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2587"/>
            <a:ext cx="7772400" cy="1470025"/>
          </a:xfrm>
        </p:spPr>
        <p:txBody>
          <a:bodyPr/>
          <a:lstStyle/>
          <a:p>
            <a:r>
              <a:rPr lang="en-US" dirty="0" smtClean="0"/>
              <a:t>Antiproton Source</a:t>
            </a:r>
            <a:br>
              <a:rPr lang="en-US" dirty="0" smtClean="0"/>
            </a:br>
            <a:r>
              <a:rPr lang="en-US" dirty="0" smtClean="0"/>
              <a:t>Capabilities and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44482"/>
            <a:ext cx="6400800" cy="3341914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Keith Gollwitzer &amp; Valeri Lebedev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Accelerator Division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Fermilab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EAC2-AC46-422F-B4C1-107912B0183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Antiproton source can deliver the luminosity integrals of ~10 pb</a:t>
            </a:r>
            <a:r>
              <a:rPr lang="en-US" baseline="30000" dirty="0" smtClean="0"/>
              <a:t>-1</a:t>
            </a:r>
            <a:r>
              <a:rPr lang="en-US" dirty="0" smtClean="0"/>
              <a:t> per day with modest consumption of MI protons (less than 5%)</a:t>
            </a:r>
          </a:p>
          <a:p>
            <a:pPr lvl="1"/>
            <a:r>
              <a:rPr lang="en-US" dirty="0" smtClean="0">
                <a:latin typeface="Times New Roman"/>
                <a:cs typeface="Times New Roman"/>
              </a:rPr>
              <a:t>∫</a:t>
            </a:r>
            <a:r>
              <a:rPr lang="en-US" dirty="0" err="1" smtClean="0">
                <a:latin typeface="Times New Roman"/>
                <a:cs typeface="Times New Roman"/>
              </a:rPr>
              <a:t>Ldt</a:t>
            </a:r>
            <a:r>
              <a:rPr lang="en-US" dirty="0" smtClean="0">
                <a:latin typeface="Times New Roman"/>
                <a:cs typeface="Times New Roman"/>
              </a:rPr>
              <a:t> is determined by </a:t>
            </a:r>
            <a:r>
              <a:rPr lang="en-US" dirty="0" err="1" smtClean="0">
                <a:latin typeface="Symbol" pitchFamily="18" charset="2"/>
                <a:cs typeface="Times New Roman"/>
              </a:rPr>
              <a:t>s</a:t>
            </a:r>
            <a:r>
              <a:rPr lang="en-US" baseline="-25000" dirty="0" err="1" smtClean="0">
                <a:latin typeface="Times New Roman"/>
                <a:cs typeface="Times New Roman"/>
              </a:rPr>
              <a:t>tot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dN</a:t>
            </a:r>
            <a:r>
              <a:rPr lang="en-US" baseline="-25000" dirty="0" err="1" smtClean="0">
                <a:latin typeface="Times New Roman"/>
                <a:cs typeface="Times New Roman"/>
              </a:rPr>
              <a:t>a</a:t>
            </a:r>
            <a:r>
              <a:rPr lang="en-US" dirty="0" smtClean="0">
                <a:latin typeface="Times New Roman"/>
                <a:cs typeface="Times New Roman"/>
              </a:rPr>
              <a:t>/</a:t>
            </a:r>
            <a:r>
              <a:rPr lang="en-US" dirty="0" err="1" smtClean="0">
                <a:latin typeface="Times New Roman"/>
                <a:cs typeface="Times New Roman"/>
              </a:rPr>
              <a:t>dt</a:t>
            </a:r>
            <a:r>
              <a:rPr lang="en-US" dirty="0" smtClean="0">
                <a:latin typeface="Times New Roman"/>
                <a:cs typeface="Times New Roman"/>
              </a:rPr>
              <a:t> and percentage of luminosity integration time within cycle  </a:t>
            </a:r>
            <a:endParaRPr lang="en-US" dirty="0" smtClean="0"/>
          </a:p>
          <a:p>
            <a:r>
              <a:rPr lang="en-US" dirty="0" smtClean="0"/>
              <a:t>Only modest changes in antiproton source operation are required</a:t>
            </a:r>
          </a:p>
          <a:p>
            <a:r>
              <a:rPr lang="en-US" dirty="0" smtClean="0"/>
              <a:t>Cost of an experiment will be mainly determined by detector and target</a:t>
            </a:r>
          </a:p>
          <a:p>
            <a:pPr lvl="1"/>
            <a:r>
              <a:rPr lang="en-US" dirty="0" smtClean="0"/>
              <a:t>Accelerator upgrade is comparatively inexpensive</a:t>
            </a:r>
          </a:p>
          <a:p>
            <a:r>
              <a:rPr lang="en-US" dirty="0" smtClean="0"/>
              <a:t>Operation with large Z target is possible</a:t>
            </a:r>
          </a:p>
          <a:p>
            <a:pPr lvl="1"/>
            <a:r>
              <a:rPr lang="en-US" dirty="0" smtClean="0"/>
              <a:t>Luminosity integral is inversely proportional to the nuclear interaction cross-section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EAC2-AC46-422F-B4C1-107912B0183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336570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Back-ups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39087"/>
            <a:ext cx="8229600" cy="17870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EAC2-AC46-422F-B4C1-107912B0183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0"/>
            <a:ext cx="9917213" cy="7406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EAC2-AC46-422F-B4C1-107912B0183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63901"/>
            <a:ext cx="8229600" cy="943185"/>
          </a:xfrm>
        </p:spPr>
        <p:txBody>
          <a:bodyPr/>
          <a:lstStyle/>
          <a:p>
            <a:r>
              <a:rPr lang="en-US" dirty="0" smtClean="0"/>
              <a:t>Capabilities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80504" y="1103701"/>
          <a:ext cx="729672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1821"/>
                <a:gridCol w="1497598"/>
                <a:gridCol w="1597890"/>
                <a:gridCol w="157941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E835</a:t>
                      </a:r>
                      <a:r>
                        <a:rPr lang="en-US" baseline="0" dirty="0" smtClean="0"/>
                        <a:t> (2000)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Run II (2011)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P1022 (201?)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Stack Rate (</a:t>
                      </a:r>
                      <a:r>
                        <a:rPr lang="en-US" dirty="0" err="1" smtClean="0"/>
                        <a:t>mA</a:t>
                      </a:r>
                      <a:r>
                        <a:rPr lang="en-US" dirty="0" smtClean="0"/>
                        <a:t>/hr)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Stacking Time</a:t>
                      </a:r>
                      <a:r>
                        <a:rPr lang="en-US" baseline="0" dirty="0" smtClean="0"/>
                        <a:t> (hr)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 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Proton on Target (10</a:t>
                      </a:r>
                      <a:r>
                        <a:rPr lang="en-US" baseline="30000" dirty="0" smtClean="0"/>
                        <a:t>12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Cycle Time</a:t>
                      </a:r>
                      <a:r>
                        <a:rPr lang="en-US" baseline="0" dirty="0" smtClean="0"/>
                        <a:t> 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x 1.33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Ave </a:t>
                      </a:r>
                      <a:r>
                        <a:rPr lang="en-US" dirty="0" err="1" smtClean="0"/>
                        <a:t>Lum</a:t>
                      </a:r>
                      <a:r>
                        <a:rPr lang="en-US" dirty="0" smtClean="0"/>
                        <a:t> (10</a:t>
                      </a:r>
                      <a:r>
                        <a:rPr lang="en-US" baseline="30000" dirty="0" smtClean="0"/>
                        <a:t>31</a:t>
                      </a:r>
                      <a:r>
                        <a:rPr lang="en-US" dirty="0" smtClean="0"/>
                        <a:t>/cm/cm/s)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10 - 100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Integ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Lum</a:t>
                      </a:r>
                      <a:r>
                        <a:rPr lang="en-US" dirty="0" smtClean="0"/>
                        <a:t> per day (pb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</a:t>
                      </a:r>
                      <a:r>
                        <a:rPr lang="en-US" baseline="30000" dirty="0" smtClean="0">
                          <a:latin typeface="Times New Roman"/>
                          <a:cs typeface="Times New Roman"/>
                        </a:rPr>
                        <a:t>♪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6596" y="3726612"/>
            <a:ext cx="79621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>
                <a:latin typeface="Times New Roman"/>
                <a:cs typeface="Times New Roman"/>
              </a:rPr>
              <a:t>         ♪ </a:t>
            </a:r>
            <a:r>
              <a:rPr lang="en-US" dirty="0" smtClean="0">
                <a:latin typeface="Times New Roman"/>
                <a:cs typeface="Times New Roman"/>
              </a:rPr>
              <a:t>stacking happens half of the cycle time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During Run II the stacking rate was mainly limited by stacktail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Less than proportional dependence on protons on target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Peak luminosity&amp; its time dependence are set by target thickness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Nuclear collision cross-section is ~1.5 times smaller than in Tevatron with p-</a:t>
            </a:r>
            <a:r>
              <a:rPr lang="en-US" dirty="0" err="1" smtClean="0"/>
              <a:t>pbar</a:t>
            </a:r>
            <a:r>
              <a:rPr lang="en-US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Larger luminosity integral for the same number of </a:t>
            </a:r>
            <a:r>
              <a:rPr lang="en-US" dirty="0" err="1" smtClean="0"/>
              <a:t>pbars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About 40% of </a:t>
            </a:r>
            <a:r>
              <a:rPr lang="en-US" dirty="0" err="1" smtClean="0"/>
              <a:t>pbars</a:t>
            </a:r>
            <a:r>
              <a:rPr lang="en-US" dirty="0" smtClean="0"/>
              <a:t> were burned in collisions in Tevatron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Close to 100% is possible at experiments with internal target (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Stochastic Core cooling helps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EAC2-AC46-422F-B4C1-107912B0183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0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Accelerator Equipment Needed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804"/>
            <a:ext cx="8229600" cy="541017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Ramp Control System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Synchronizes changes of magnet currents with RF cavities frequencies during deceleration ramp.</a:t>
            </a:r>
          </a:p>
          <a:p>
            <a:pPr lvl="1"/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Switchable Cooling Delay Lines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Stochastic cooling timing adjustments for different energies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Movement of 4-8GHz Core Momentum cooling tanks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A kicker tank is now encroaching into experiment area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Need to move kicker tanks upstream and remove/reposition stairs.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Continuation of procuring/making spares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Targets &amp; Lithium Lenses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Beam Dump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Power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Amplifers</a:t>
            </a: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RF</a:t>
            </a:r>
          </a:p>
          <a:p>
            <a:pPr lvl="2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Stochastic Cooling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EAC2-AC46-422F-B4C1-107912B0183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Commissioning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5928"/>
            <a:ext cx="8229600" cy="544945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Prior to running beam with detector in place, will want to re-install concrete shielding to protect experiment from showers caused by secondaries during stacking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Ramp commissioning is done with protons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Will do on core orbit (not central orbit due to location of 4-8GHz momentum pick-ups)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Takes 2-3 months depending upon desired lowest energy and ramping efficiency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EAC2-AC46-422F-B4C1-107912B0183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81" y="80682"/>
            <a:ext cx="8451273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Antiproton Source Cycle for Experiment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9891"/>
            <a:ext cx="8229600" cy="5541818"/>
          </a:xfrm>
        </p:spPr>
        <p:txBody>
          <a:bodyPr>
            <a:normAutofit/>
          </a:bodyPr>
          <a:lstStyle/>
          <a:p>
            <a:r>
              <a:rPr lang="en-US" dirty="0" smtClean="0"/>
              <a:t>Stack 4-6hrs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Stack rate: average </a:t>
            </a:r>
            <a:r>
              <a:rPr lang="en-US" dirty="0" smtClean="0">
                <a:solidFill>
                  <a:srgbClr val="C00000"/>
                </a:solidFill>
              </a:rPr>
              <a:t>20x10</a:t>
            </a:r>
            <a:r>
              <a:rPr lang="en-US" baseline="30000" dirty="0" smtClean="0">
                <a:solidFill>
                  <a:srgbClr val="C00000"/>
                </a:solidFill>
              </a:rPr>
              <a:t>10</a:t>
            </a:r>
            <a:r>
              <a:rPr lang="en-US" dirty="0" smtClean="0">
                <a:solidFill>
                  <a:srgbClr val="0070C0"/>
                </a:solidFill>
              </a:rPr>
              <a:t> antiprotons per hour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Beam intensity will be </a:t>
            </a:r>
            <a:r>
              <a:rPr lang="en-US" dirty="0" smtClean="0">
                <a:solidFill>
                  <a:srgbClr val="C00000"/>
                </a:solidFill>
              </a:rPr>
              <a:t>60 to 100x10</a:t>
            </a:r>
            <a:r>
              <a:rPr lang="en-US" baseline="30000" dirty="0" smtClean="0">
                <a:solidFill>
                  <a:srgbClr val="C00000"/>
                </a:solidFill>
              </a:rPr>
              <a:t>10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antiprotons</a:t>
            </a:r>
          </a:p>
          <a:p>
            <a:r>
              <a:rPr lang="en-US" dirty="0" smtClean="0"/>
              <a:t>Preparation of Antiproton Beam (&lt;2hr)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Cool Beam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Decelerate Beam to desired energy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Cool Beam again before interacting with target</a:t>
            </a:r>
          </a:p>
          <a:p>
            <a:r>
              <a:rPr lang="en-US" dirty="0" smtClean="0"/>
              <a:t>Run Experiment (16-24hr)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Continuous readout/recording orbit and </a:t>
            </a:r>
            <a:r>
              <a:rPr lang="en-US" dirty="0" err="1" smtClean="0">
                <a:solidFill>
                  <a:srgbClr val="0070C0"/>
                </a:solidFill>
              </a:rPr>
              <a:t>f</a:t>
            </a:r>
            <a:r>
              <a:rPr lang="en-US" baseline="-25000" dirty="0" err="1" smtClean="0">
                <a:solidFill>
                  <a:srgbClr val="0070C0"/>
                </a:solidFill>
              </a:rPr>
              <a:t>rev</a:t>
            </a:r>
            <a:endParaRPr lang="en-US" baseline="-25000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Cool Beam due to target heating and IBS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EAC2-AC46-422F-B4C1-107912B0183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8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Protons for Antiproton Production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7429"/>
            <a:ext cx="8229600" cy="528649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Current Operation</a:t>
            </a:r>
          </a:p>
          <a:p>
            <a:pPr lvl="1"/>
            <a:r>
              <a:rPr lang="en-US" dirty="0" smtClean="0"/>
              <a:t>11 Booster Batches are loaded into Main Injector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Batches are slip stacked to increase intensity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Main Injector cycle time is 2.2sec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Length set by loading 11 batches</a:t>
            </a:r>
          </a:p>
          <a:p>
            <a:pPr lvl="1"/>
            <a:r>
              <a:rPr lang="en-US" dirty="0" smtClean="0"/>
              <a:t>2 batches are sent to Antiproton Production Target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8x10</a:t>
            </a:r>
            <a:r>
              <a:rPr lang="en-US" baseline="30000" dirty="0" smtClean="0">
                <a:solidFill>
                  <a:srgbClr val="C00000"/>
                </a:solidFill>
              </a:rPr>
              <a:t>12 </a:t>
            </a:r>
            <a:r>
              <a:rPr lang="en-US" dirty="0" smtClean="0">
                <a:solidFill>
                  <a:srgbClr val="C00000"/>
                </a:solidFill>
              </a:rPr>
              <a:t>Protons on Target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The other 9 batches go to </a:t>
            </a:r>
            <a:r>
              <a:rPr lang="en-US" dirty="0" err="1" smtClean="0">
                <a:solidFill>
                  <a:srgbClr val="C00000"/>
                </a:solidFill>
              </a:rPr>
              <a:t>NuMI</a:t>
            </a:r>
            <a:endParaRPr lang="en-US" dirty="0" smtClean="0">
              <a:solidFill>
                <a:srgbClr val="C00000"/>
              </a:solidFill>
            </a:endParaRPr>
          </a:p>
          <a:p>
            <a:pPr lvl="2"/>
            <a:endParaRPr lang="en-US" dirty="0" smtClean="0">
              <a:solidFill>
                <a:srgbClr val="0070C0"/>
              </a:solidFill>
            </a:endParaRPr>
          </a:p>
          <a:p>
            <a:pPr lvl="5"/>
            <a:r>
              <a:rPr lang="en-US" sz="1800" u="sng" dirty="0" smtClean="0">
                <a:solidFill>
                  <a:srgbClr val="7030A0"/>
                </a:solidFill>
              </a:rPr>
              <a:t>Note that Booster output is 1.1x10</a:t>
            </a:r>
            <a:r>
              <a:rPr lang="en-US" sz="1800" u="sng" baseline="30000" dirty="0" smtClean="0">
                <a:solidFill>
                  <a:srgbClr val="7030A0"/>
                </a:solidFill>
              </a:rPr>
              <a:t>16 </a:t>
            </a:r>
            <a:r>
              <a:rPr lang="en-US" sz="1800" u="sng" dirty="0" smtClean="0">
                <a:solidFill>
                  <a:srgbClr val="7030A0"/>
                </a:solidFill>
              </a:rPr>
              <a:t>Protons per hour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EAC2-AC46-422F-B4C1-107912B0183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69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Antiproton Stacking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4144"/>
            <a:ext cx="8229600" cy="543197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8GeV negative secondaries are directed into the Debuncher Ring</a:t>
            </a:r>
          </a:p>
          <a:p>
            <a:pPr lvl="1"/>
            <a:r>
              <a:rPr lang="en-US" dirty="0" smtClean="0"/>
              <a:t>Only antiprotons survive</a:t>
            </a:r>
          </a:p>
          <a:p>
            <a:pPr lvl="1"/>
            <a:r>
              <a:rPr lang="en-US" dirty="0" smtClean="0"/>
              <a:t>In 2.2sec, increase beam density</a:t>
            </a:r>
          </a:p>
          <a:p>
            <a:pPr lvl="1"/>
            <a:r>
              <a:rPr lang="en-US" dirty="0" smtClean="0"/>
              <a:t>Transfer to Accumulator before next proton pulse sent to target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Accumulator further increases density</a:t>
            </a:r>
          </a:p>
          <a:p>
            <a:pPr lvl="1"/>
            <a:r>
              <a:rPr lang="en-US" dirty="0" smtClean="0"/>
              <a:t>Stacktail increases longitudinal density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Numbers</a:t>
            </a:r>
          </a:p>
          <a:p>
            <a:pPr lvl="1"/>
            <a:r>
              <a:rPr lang="en-US" dirty="0" smtClean="0"/>
              <a:t>27x10</a:t>
            </a:r>
            <a:r>
              <a:rPr lang="en-US" baseline="30000" dirty="0" smtClean="0"/>
              <a:t>10</a:t>
            </a:r>
            <a:r>
              <a:rPr lang="en-US" dirty="0" smtClean="0"/>
              <a:t> antiprotons per hour for cores&lt; 25x10</a:t>
            </a:r>
            <a:r>
              <a:rPr lang="en-US" baseline="30000" dirty="0" smtClean="0"/>
              <a:t>10</a:t>
            </a:r>
          </a:p>
          <a:p>
            <a:pPr lvl="1"/>
            <a:r>
              <a:rPr lang="en-US" dirty="0" smtClean="0"/>
              <a:t>Production efficiency is &gt;20 antiprotons per 10</a:t>
            </a:r>
            <a:r>
              <a:rPr lang="en-US" baseline="30000" dirty="0" smtClean="0"/>
              <a:t>6 </a:t>
            </a:r>
            <a:r>
              <a:rPr lang="en-US" dirty="0" err="1" smtClean="0"/>
              <a:t>PoT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Rate decreases to ~18x10</a:t>
            </a:r>
            <a:r>
              <a:rPr lang="en-US" baseline="30000" dirty="0" smtClean="0">
                <a:solidFill>
                  <a:srgbClr val="C00000"/>
                </a:solidFill>
              </a:rPr>
              <a:t>10</a:t>
            </a:r>
            <a:r>
              <a:rPr lang="en-US" dirty="0" smtClean="0">
                <a:solidFill>
                  <a:srgbClr val="C00000"/>
                </a:solidFill>
              </a:rPr>
              <a:t> antiprotons per hour for cores of ~100x10</a:t>
            </a:r>
            <a:r>
              <a:rPr lang="en-US" baseline="30000" dirty="0" smtClean="0">
                <a:solidFill>
                  <a:srgbClr val="C00000"/>
                </a:solidFill>
              </a:rPr>
              <a:t>10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Fewer </a:t>
            </a:r>
            <a:r>
              <a:rPr lang="en-US" dirty="0" err="1" smtClean="0">
                <a:solidFill>
                  <a:srgbClr val="C00000"/>
                </a:solidFill>
              </a:rPr>
              <a:t>PoT</a:t>
            </a:r>
            <a:r>
              <a:rPr lang="en-US" dirty="0" smtClean="0">
                <a:solidFill>
                  <a:srgbClr val="C00000"/>
                </a:solidFill>
              </a:rPr>
              <a:t> or slower cycle time increase efficiency to above </a:t>
            </a:r>
            <a:r>
              <a:rPr lang="en-US" dirty="0">
                <a:solidFill>
                  <a:srgbClr val="C00000"/>
                </a:solidFill>
              </a:rPr>
              <a:t>3</a:t>
            </a:r>
            <a:r>
              <a:rPr lang="en-US" dirty="0" smtClean="0">
                <a:solidFill>
                  <a:srgbClr val="C00000"/>
                </a:solidFill>
              </a:rPr>
              <a:t>0 antiprotons per 10</a:t>
            </a:r>
            <a:r>
              <a:rPr lang="en-US" baseline="30000" dirty="0" smtClean="0">
                <a:solidFill>
                  <a:srgbClr val="C00000"/>
                </a:solidFill>
              </a:rPr>
              <a:t>6 </a:t>
            </a:r>
            <a:r>
              <a:rPr lang="en-US" dirty="0" err="1" smtClean="0">
                <a:solidFill>
                  <a:srgbClr val="C00000"/>
                </a:solidFill>
              </a:rPr>
              <a:t>PoT</a:t>
            </a:r>
            <a:endParaRPr lang="en-US" dirty="0" smtClean="0">
              <a:solidFill>
                <a:srgbClr val="C00000"/>
              </a:solidFill>
            </a:endParaRPr>
          </a:p>
          <a:p>
            <a:pPr lvl="2">
              <a:buNone/>
            </a:pP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EAC2-AC46-422F-B4C1-107912B0183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80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Protons for Antiproton Production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7430"/>
            <a:ext cx="8229600" cy="531420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Future Operation (Nova era)</a:t>
            </a:r>
          </a:p>
          <a:p>
            <a:pPr lvl="1"/>
            <a:r>
              <a:rPr lang="en-US" dirty="0" smtClean="0"/>
              <a:t>12 Booster Batches are loaded into Recycler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Batches are slip stacked to increase intensity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One turn injection into Main Injector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Main Injector cycle time is then 1.33sec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Booster output will be 1.4x10</a:t>
            </a:r>
            <a:r>
              <a:rPr lang="en-US" baseline="30000" dirty="0" smtClean="0">
                <a:solidFill>
                  <a:srgbClr val="C00000"/>
                </a:solidFill>
              </a:rPr>
              <a:t>16 </a:t>
            </a:r>
            <a:r>
              <a:rPr lang="en-US" dirty="0" smtClean="0">
                <a:solidFill>
                  <a:srgbClr val="C00000"/>
                </a:solidFill>
              </a:rPr>
              <a:t>Protons per hour</a:t>
            </a:r>
          </a:p>
          <a:p>
            <a:pPr lvl="1"/>
            <a:r>
              <a:rPr lang="en-US" dirty="0" smtClean="0"/>
              <a:t>Proton Economics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Other experiments will vie for remaining Booster cycles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Current Proton Plan is 1.4x10</a:t>
            </a:r>
            <a:r>
              <a:rPr lang="en-US" baseline="30000" dirty="0" smtClean="0">
                <a:solidFill>
                  <a:srgbClr val="FF0000"/>
                </a:solidFill>
              </a:rPr>
              <a:t>16 </a:t>
            </a:r>
            <a:r>
              <a:rPr lang="en-US" dirty="0" smtClean="0">
                <a:solidFill>
                  <a:srgbClr val="FF0000"/>
                </a:solidFill>
              </a:rPr>
              <a:t>Protons per hour</a:t>
            </a:r>
          </a:p>
          <a:p>
            <a:pPr lvl="1"/>
            <a:r>
              <a:rPr lang="en-US" dirty="0" smtClean="0"/>
              <a:t>2 batches are sent to Antiproton Production Target every other cycle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Most likely 8x10</a:t>
            </a:r>
            <a:r>
              <a:rPr lang="en-US" baseline="30000" dirty="0" smtClean="0">
                <a:solidFill>
                  <a:srgbClr val="C00000"/>
                </a:solidFill>
              </a:rPr>
              <a:t>12 </a:t>
            </a:r>
            <a:r>
              <a:rPr lang="en-US" dirty="0" smtClean="0">
                <a:solidFill>
                  <a:srgbClr val="C00000"/>
                </a:solidFill>
              </a:rPr>
              <a:t>Protons on Target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Most likely only stack 4-6hr/day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Reduction to Nova for a day is 50% of 2/12 for 6/24 = 2.5%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EAC2-AC46-422F-B4C1-107912B0183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266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World’s Best Antiproton Source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4474"/>
            <a:ext cx="8229600" cy="5091690"/>
          </a:xfrm>
        </p:spPr>
        <p:txBody>
          <a:bodyPr>
            <a:normAutofit/>
          </a:bodyPr>
          <a:lstStyle/>
          <a:p>
            <a:r>
              <a:rPr lang="en-US" dirty="0" smtClean="0"/>
              <a:t>Antiprotons produced</a:t>
            </a:r>
          </a:p>
          <a:p>
            <a:pPr lvl="1"/>
            <a:r>
              <a:rPr lang="en-US" dirty="0" smtClean="0"/>
              <a:t>Fermilab</a:t>
            </a:r>
          </a:p>
          <a:p>
            <a:pPr lvl="2"/>
            <a:r>
              <a:rPr lang="en-US" dirty="0" smtClean="0"/>
              <a:t>Current:       </a:t>
            </a:r>
            <a:r>
              <a:rPr lang="en-US" dirty="0" smtClean="0">
                <a:solidFill>
                  <a:srgbClr val="C00000"/>
                </a:solidFill>
              </a:rPr>
              <a:t>600x10</a:t>
            </a:r>
            <a:r>
              <a:rPr lang="en-US" baseline="30000" dirty="0" smtClean="0">
                <a:solidFill>
                  <a:srgbClr val="C00000"/>
                </a:solidFill>
              </a:rPr>
              <a:t>10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pbars/day </a:t>
            </a:r>
            <a:r>
              <a:rPr lang="en-US" dirty="0" smtClean="0"/>
              <a:t>;   </a:t>
            </a:r>
            <a:r>
              <a:rPr lang="en-US" dirty="0" smtClean="0">
                <a:solidFill>
                  <a:srgbClr val="002060"/>
                </a:solidFill>
              </a:rPr>
              <a:t>15x10</a:t>
            </a:r>
            <a:r>
              <a:rPr lang="en-US" baseline="30000" dirty="0" smtClean="0">
                <a:solidFill>
                  <a:srgbClr val="002060"/>
                </a:solidFill>
              </a:rPr>
              <a:t>14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pbars/year</a:t>
            </a:r>
            <a:endParaRPr lang="en-US" baseline="30000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Future:         </a:t>
            </a:r>
            <a:r>
              <a:rPr lang="en-US" dirty="0" smtClean="0">
                <a:solidFill>
                  <a:srgbClr val="C00000"/>
                </a:solidFill>
              </a:rPr>
              <a:t>100x10</a:t>
            </a:r>
            <a:r>
              <a:rPr lang="en-US" baseline="30000" dirty="0" smtClean="0">
                <a:solidFill>
                  <a:srgbClr val="C00000"/>
                </a:solidFill>
              </a:rPr>
              <a:t>10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pbars</a:t>
            </a:r>
            <a:r>
              <a:rPr lang="en-US" dirty="0" smtClean="0">
                <a:solidFill>
                  <a:srgbClr val="7030A0"/>
                </a:solidFill>
              </a:rPr>
              <a:t>/day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;     </a:t>
            </a:r>
            <a:r>
              <a:rPr lang="en-US" dirty="0" smtClean="0">
                <a:solidFill>
                  <a:srgbClr val="002060"/>
                </a:solidFill>
              </a:rPr>
              <a:t>2x10</a:t>
            </a:r>
            <a:r>
              <a:rPr lang="en-US" baseline="30000" dirty="0" smtClean="0">
                <a:solidFill>
                  <a:srgbClr val="002060"/>
                </a:solidFill>
              </a:rPr>
              <a:t>14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pbars</a:t>
            </a:r>
            <a:r>
              <a:rPr lang="en-US" dirty="0" smtClean="0">
                <a:solidFill>
                  <a:srgbClr val="FF0000"/>
                </a:solidFill>
              </a:rPr>
              <a:t>/year</a:t>
            </a:r>
          </a:p>
          <a:p>
            <a:pPr lvl="1"/>
            <a:r>
              <a:rPr lang="en-US" dirty="0" smtClean="0"/>
              <a:t>CERN AD</a:t>
            </a:r>
          </a:p>
          <a:p>
            <a:pPr lvl="2"/>
            <a:r>
              <a:rPr lang="en-US" dirty="0" smtClean="0"/>
              <a:t>Current:                                             </a:t>
            </a:r>
            <a:r>
              <a:rPr lang="en-US" dirty="0" smtClean="0">
                <a:solidFill>
                  <a:srgbClr val="C00000"/>
                </a:solidFill>
              </a:rPr>
              <a:t>500x10</a:t>
            </a:r>
            <a:r>
              <a:rPr lang="en-US" baseline="30000" dirty="0" smtClean="0">
                <a:solidFill>
                  <a:srgbClr val="C00000"/>
                </a:solidFill>
              </a:rPr>
              <a:t>10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pbars/year</a:t>
            </a:r>
          </a:p>
          <a:p>
            <a:pPr lvl="1"/>
            <a:r>
              <a:rPr lang="en-US" dirty="0" smtClean="0"/>
              <a:t>GSI FAIR</a:t>
            </a:r>
          </a:p>
          <a:p>
            <a:pPr lvl="2"/>
            <a:r>
              <a:rPr lang="en-US" dirty="0" smtClean="0"/>
              <a:t>Modules 0-3: </a:t>
            </a:r>
            <a:r>
              <a:rPr lang="en-US" dirty="0" smtClean="0">
                <a:solidFill>
                  <a:srgbClr val="C00000"/>
                </a:solidFill>
              </a:rPr>
              <a:t>15x10</a:t>
            </a:r>
            <a:r>
              <a:rPr lang="en-US" baseline="30000" dirty="0" smtClean="0">
                <a:solidFill>
                  <a:srgbClr val="C00000"/>
                </a:solidFill>
              </a:rPr>
              <a:t>10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pbars</a:t>
            </a:r>
            <a:r>
              <a:rPr lang="en-US" dirty="0" smtClean="0">
                <a:solidFill>
                  <a:srgbClr val="7030A0"/>
                </a:solidFill>
              </a:rPr>
              <a:t>/day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002060"/>
                </a:solidFill>
              </a:rPr>
              <a:t>0.4x10</a:t>
            </a:r>
            <a:r>
              <a:rPr lang="en-US" baseline="30000" dirty="0" smtClean="0">
                <a:solidFill>
                  <a:srgbClr val="002060"/>
                </a:solidFill>
              </a:rPr>
              <a:t>14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pbars</a:t>
            </a:r>
            <a:r>
              <a:rPr lang="en-US" dirty="0" smtClean="0">
                <a:solidFill>
                  <a:srgbClr val="FF0000"/>
                </a:solidFill>
              </a:rPr>
              <a:t>/year</a:t>
            </a:r>
            <a:endParaRPr lang="en-US" dirty="0" smtClean="0"/>
          </a:p>
          <a:p>
            <a:pPr lvl="2"/>
            <a:r>
              <a:rPr lang="en-US" dirty="0" smtClean="0"/>
              <a:t>Module 5:       </a:t>
            </a:r>
            <a:r>
              <a:rPr lang="en-US" dirty="0" smtClean="0">
                <a:solidFill>
                  <a:srgbClr val="C00000"/>
                </a:solidFill>
              </a:rPr>
              <a:t>70x10</a:t>
            </a:r>
            <a:r>
              <a:rPr lang="en-US" baseline="30000" dirty="0" smtClean="0">
                <a:solidFill>
                  <a:srgbClr val="C00000"/>
                </a:solidFill>
              </a:rPr>
              <a:t>10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pbars</a:t>
            </a:r>
            <a:r>
              <a:rPr lang="en-US" dirty="0" smtClean="0">
                <a:solidFill>
                  <a:srgbClr val="7030A0"/>
                </a:solidFill>
              </a:rPr>
              <a:t>/day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;    </a:t>
            </a:r>
            <a:r>
              <a:rPr lang="en-US" dirty="0" smtClean="0">
                <a:solidFill>
                  <a:srgbClr val="002060"/>
                </a:solidFill>
              </a:rPr>
              <a:t>1x10</a:t>
            </a:r>
            <a:r>
              <a:rPr lang="en-US" baseline="30000" dirty="0" smtClean="0">
                <a:solidFill>
                  <a:srgbClr val="002060"/>
                </a:solidFill>
              </a:rPr>
              <a:t>14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pbars</a:t>
            </a:r>
            <a:r>
              <a:rPr lang="en-US" dirty="0" smtClean="0">
                <a:solidFill>
                  <a:srgbClr val="FF0000"/>
                </a:solidFill>
              </a:rPr>
              <a:t>/year</a:t>
            </a:r>
            <a:endParaRPr lang="en-US" dirty="0" smtClean="0"/>
          </a:p>
          <a:p>
            <a:pPr lvl="2"/>
            <a:r>
              <a:rPr lang="en-US" dirty="0" err="1" smtClean="0"/>
              <a:t>Uprade</a:t>
            </a:r>
            <a:r>
              <a:rPr lang="en-US" dirty="0" smtClean="0"/>
              <a:t>:         </a:t>
            </a:r>
            <a:r>
              <a:rPr lang="en-US" dirty="0" smtClean="0">
                <a:solidFill>
                  <a:srgbClr val="C00000"/>
                </a:solidFill>
              </a:rPr>
              <a:t>140x10</a:t>
            </a:r>
            <a:r>
              <a:rPr lang="en-US" baseline="30000" dirty="0" smtClean="0">
                <a:solidFill>
                  <a:srgbClr val="C00000"/>
                </a:solidFill>
              </a:rPr>
              <a:t>10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pbars</a:t>
            </a:r>
            <a:r>
              <a:rPr lang="en-US" dirty="0" smtClean="0">
                <a:solidFill>
                  <a:srgbClr val="7030A0"/>
                </a:solidFill>
              </a:rPr>
              <a:t>/day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;    </a:t>
            </a:r>
            <a:r>
              <a:rPr lang="en-US" dirty="0" smtClean="0">
                <a:solidFill>
                  <a:srgbClr val="002060"/>
                </a:solidFill>
              </a:rPr>
              <a:t>2x10</a:t>
            </a:r>
            <a:r>
              <a:rPr lang="en-US" baseline="30000" dirty="0" smtClean="0">
                <a:solidFill>
                  <a:srgbClr val="002060"/>
                </a:solidFill>
              </a:rPr>
              <a:t>14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pbars</a:t>
            </a:r>
            <a:r>
              <a:rPr lang="en-US" dirty="0" smtClean="0">
                <a:solidFill>
                  <a:srgbClr val="FF0000"/>
                </a:solidFill>
              </a:rPr>
              <a:t>/year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756816">
            <a:off x="910259" y="2201335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B050"/>
                </a:solidFill>
              </a:rPr>
              <a:t>2011</a:t>
            </a:r>
            <a:endParaRPr lang="en-US" sz="1400" i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756816">
            <a:off x="910259" y="3582123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B050"/>
                </a:solidFill>
              </a:rPr>
              <a:t>2011</a:t>
            </a:r>
            <a:endParaRPr lang="en-US" sz="1400" i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0756816">
            <a:off x="914266" y="2640051"/>
            <a:ext cx="542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B050"/>
                </a:solidFill>
              </a:rPr>
              <a:t>201?</a:t>
            </a:r>
            <a:endParaRPr lang="en-US" sz="1400" i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756816">
            <a:off x="865375" y="4533431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B050"/>
                </a:solidFill>
              </a:rPr>
              <a:t>2018+</a:t>
            </a:r>
            <a:endParaRPr lang="en-US" sz="1400" i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756816">
            <a:off x="865375" y="4976759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B050"/>
                </a:solidFill>
              </a:rPr>
              <a:t>2022+</a:t>
            </a:r>
            <a:endParaRPr lang="en-US" sz="1400" i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0756816">
            <a:off x="865375" y="5410851"/>
            <a:ext cx="639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>
                <a:solidFill>
                  <a:srgbClr val="00B050"/>
                </a:solidFill>
              </a:rPr>
              <a:t>2026+</a:t>
            </a:r>
            <a:endParaRPr lang="en-US" sz="1400" i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43635" y="4405751"/>
            <a:ext cx="3369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</a:p>
          <a:p>
            <a:r>
              <a:rPr lang="en-US" dirty="0" smtClean="0"/>
              <a:t>O</a:t>
            </a:r>
          </a:p>
          <a:p>
            <a:r>
              <a:rPr lang="en-US" dirty="0" smtClean="0"/>
              <a:t>A</a:t>
            </a:r>
          </a:p>
          <a:p>
            <a:r>
              <a:rPr lang="en-US" dirty="0" smtClean="0"/>
              <a:t>L</a:t>
            </a:r>
          </a:p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1" name="Left Brace 10"/>
          <p:cNvSpPr/>
          <p:nvPr/>
        </p:nvSpPr>
        <p:spPr>
          <a:xfrm>
            <a:off x="8349673" y="4544291"/>
            <a:ext cx="249382" cy="1228436"/>
          </a:xfrm>
          <a:prstGeom prst="leftBrac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16200000" flipH="1">
            <a:off x="2161310" y="3048000"/>
            <a:ext cx="1357746" cy="92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2844801" y="3731491"/>
            <a:ext cx="2687782" cy="9236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 flipV="1">
            <a:off x="2840191" y="2355333"/>
            <a:ext cx="309416" cy="4618"/>
          </a:xfrm>
          <a:prstGeom prst="line">
            <a:avLst/>
          </a:prstGeom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EAC2-AC46-422F-B4C1-107912B0183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1702</TotalTime>
  <Words>774</Words>
  <Application>Microsoft Office PowerPoint</Application>
  <PresentationFormat>On-screen Show (4:3)</PresentationFormat>
  <Paragraphs>159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Antiproton Source Capabilities and Issues</vt:lpstr>
      <vt:lpstr>Capabilities</vt:lpstr>
      <vt:lpstr>Accelerator Equipment Needed</vt:lpstr>
      <vt:lpstr>Commissioning</vt:lpstr>
      <vt:lpstr>Antiproton Source Cycle for Experiment</vt:lpstr>
      <vt:lpstr>Protons for Antiproton Production</vt:lpstr>
      <vt:lpstr>Antiproton Stacking</vt:lpstr>
      <vt:lpstr>Protons for Antiproton Production</vt:lpstr>
      <vt:lpstr>World’s Best Antiproton Source</vt:lpstr>
      <vt:lpstr>Conclusions</vt:lpstr>
      <vt:lpstr>Back-ups</vt:lpstr>
      <vt:lpstr>Slide 12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Accelerator Issues</dc:title>
  <dc:creator>gollwitzer</dc:creator>
  <cp:lastModifiedBy>val</cp:lastModifiedBy>
  <cp:revision>18</cp:revision>
  <dcterms:created xsi:type="dcterms:W3CDTF">2010-05-20T02:08:51Z</dcterms:created>
  <dcterms:modified xsi:type="dcterms:W3CDTF">2011-11-18T05:23:38Z</dcterms:modified>
</cp:coreProperties>
</file>