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6" r:id="rId2"/>
    <p:sldId id="327" r:id="rId3"/>
    <p:sldId id="372" r:id="rId4"/>
    <p:sldId id="375" r:id="rId5"/>
    <p:sldId id="371" r:id="rId6"/>
    <p:sldId id="348" r:id="rId7"/>
    <p:sldId id="315" r:id="rId8"/>
    <p:sldId id="349" r:id="rId9"/>
    <p:sldId id="350" r:id="rId10"/>
    <p:sldId id="351" r:id="rId11"/>
    <p:sldId id="365" r:id="rId12"/>
    <p:sldId id="366" r:id="rId13"/>
    <p:sldId id="379" r:id="rId14"/>
    <p:sldId id="373" r:id="rId15"/>
    <p:sldId id="374" r:id="rId16"/>
    <p:sldId id="367" r:id="rId17"/>
    <p:sldId id="376" r:id="rId18"/>
    <p:sldId id="381" r:id="rId19"/>
    <p:sldId id="354" r:id="rId20"/>
    <p:sldId id="352" r:id="rId21"/>
    <p:sldId id="361" r:id="rId22"/>
    <p:sldId id="356" r:id="rId23"/>
    <p:sldId id="359" r:id="rId24"/>
    <p:sldId id="360" r:id="rId25"/>
    <p:sldId id="331" r:id="rId26"/>
    <p:sldId id="330" r:id="rId27"/>
    <p:sldId id="378" r:id="rId28"/>
    <p:sldId id="368" r:id="rId29"/>
    <p:sldId id="369" r:id="rId30"/>
    <p:sldId id="370" r:id="rId31"/>
    <p:sldId id="380" r:id="rId32"/>
    <p:sldId id="377" r:id="rId33"/>
    <p:sldId id="382" r:id="rId34"/>
    <p:sldId id="285" r:id="rId35"/>
    <p:sldId id="277" r:id="rId36"/>
    <p:sldId id="308" r:id="rId37"/>
    <p:sldId id="333" r:id="rId38"/>
    <p:sldId id="337" r:id="rId39"/>
    <p:sldId id="339" r:id="rId40"/>
    <p:sldId id="340" r:id="rId41"/>
    <p:sldId id="341" r:id="rId42"/>
    <p:sldId id="343" r:id="rId43"/>
    <p:sldId id="344" r:id="rId44"/>
    <p:sldId id="357" r:id="rId45"/>
    <p:sldId id="383" r:id="rId46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1" autoAdjust="0"/>
  </p:normalViewPr>
  <p:slideViewPr>
    <p:cSldViewPr snapToGrid="0" snapToObjects="1">
      <p:cViewPr>
        <p:scale>
          <a:sx n="105" d="100"/>
          <a:sy n="105" d="100"/>
        </p:scale>
        <p:origin x="-1432" y="-8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FDBA-4D8C-6443-8A98-D3599EDB5594}" type="datetimeFigureOut">
              <a:rPr lang="en-US" smtClean="0"/>
              <a:t>11/18/11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6CA4-FF16-5248-90B2-FCF91B9F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7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EF6B-E3EA-BC4F-9839-D575E4B32CEB}" type="datetimeFigureOut">
              <a:rPr lang="en-US" smtClean="0"/>
              <a:t>11/18/11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0E22-BB4E-3D44-9D25-74F19BC2E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3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0E22-BB4E-3D44-9D25-74F19BC2E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7EEB-2BD1-A047-B30D-FE8F54CF0D26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EA7-BBC2-C24D-B687-7C3DDBA1E536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387A-3F6E-B149-AB3E-F47B64DBBD0D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B09-EEAE-874F-A9FD-8FD9ED01B0EE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8C00-820B-7D45-BAA9-F7894DAE65A2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9CC3-A8D0-7D4D-8EBF-50E3D5BD099B}" type="datetime1">
              <a:rPr lang="en-US" smtClean="0"/>
              <a:t>11/18/11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B100-55E1-C443-A4C2-5A5596C74FC9}" type="datetime1">
              <a:rPr lang="en-US" smtClean="0"/>
              <a:t>11/18/11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62C0-5F1E-DB46-A854-88D5F4990831}" type="datetime1">
              <a:rPr lang="en-US" smtClean="0"/>
              <a:t>11/18/11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A847-164C-8D4B-BE90-B0A7AE0502B2}" type="datetime1">
              <a:rPr lang="en-US" smtClean="0"/>
              <a:t>11/18/11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4E78-19E9-4E49-976E-16B7B079A3AA}" type="datetime1">
              <a:rPr lang="en-US" smtClean="0"/>
              <a:t>11/18/11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120D-1BCB-614B-AC54-A517C043ECB1}" type="datetime1">
              <a:rPr lang="en-US" smtClean="0"/>
              <a:t>11/18/11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2FC0-7AB2-8F4B-AE26-EFB7148F11B3}" type="datetime1">
              <a:rPr lang="en-US" smtClean="0"/>
              <a:t>11/18/11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09A9-2894-5B42-A8F5-5F372AAF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eg"/><Relationship Id="rId5" Type="http://schemas.microsoft.com/office/2007/relationships/hdphoto" Target="../media/hdphoto3.wdp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1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5" Type="http://schemas.openxmlformats.org/officeDocument/2006/relationships/image" Target="../media/image46.png"/><Relationship Id="rId6" Type="http://schemas.openxmlformats.org/officeDocument/2006/relationships/image" Target="../media/image52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37.png"/><Relationship Id="rId5" Type="http://schemas.openxmlformats.org/officeDocument/2006/relationships/image" Target="../media/image1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7" Type="http://schemas.openxmlformats.org/officeDocument/2006/relationships/image" Target="../media/image8.jpg"/><Relationship Id="rId8" Type="http://schemas.openxmlformats.org/officeDocument/2006/relationships/image" Target="../media/image9.gif"/><Relationship Id="rId9" Type="http://schemas.openxmlformats.org/officeDocument/2006/relationships/image" Target="../media/image10.gif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jpg"/><Relationship Id="rId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343378"/>
            <a:ext cx="8549640" cy="1666028"/>
          </a:xfrm>
        </p:spPr>
        <p:txBody>
          <a:bodyPr>
            <a:normAutofit/>
          </a:bodyPr>
          <a:lstStyle/>
          <a:p>
            <a:r>
              <a:rPr lang="en-US" sz="4500" dirty="0"/>
              <a:t>TAPAS and CHARM.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98990"/>
            <a:ext cx="7040880" cy="1986280"/>
          </a:xfrm>
        </p:spPr>
        <p:txBody>
          <a:bodyPr/>
          <a:lstStyle/>
          <a:p>
            <a:r>
              <a:rPr lang="en-US" dirty="0" smtClean="0"/>
              <a:t>Ayan Paul</a:t>
            </a:r>
          </a:p>
          <a:p>
            <a:r>
              <a:rPr lang="en-US" sz="2700" dirty="0"/>
              <a:t>University of Notre Dame du Lac</a:t>
            </a:r>
          </a:p>
          <a:p>
            <a:r>
              <a:rPr lang="en-US" sz="2700" dirty="0"/>
              <a:t>Notre Dame 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760" y="6982834"/>
            <a:ext cx="9573154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Antiproton Physics at the Intensity Frontier, FNAL, Batavia IL. 18</a:t>
            </a:r>
            <a:r>
              <a:rPr lang="en-US" baseline="30000" dirty="0" smtClean="0"/>
              <a:t>th</a:t>
            </a:r>
            <a:r>
              <a:rPr lang="en-US" dirty="0" smtClean="0"/>
              <a:t> Nov. 2011.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5847" y="849892"/>
            <a:ext cx="3086229" cy="2185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785" y="326673"/>
            <a:ext cx="4818334" cy="93387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and some others that care…</a:t>
            </a:r>
          </a:p>
        </p:txBody>
      </p:sp>
      <p:pic>
        <p:nvPicPr>
          <p:cNvPr id="8" name="Picture 7" descr="CMSnc.pn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906952" y="1189918"/>
            <a:ext cx="4561299" cy="3127644"/>
          </a:xfrm>
          <a:prstGeom prst="rect">
            <a:avLst/>
          </a:prstGeom>
        </p:spPr>
      </p:pic>
      <p:pic>
        <p:nvPicPr>
          <p:cNvPr id="13" name="Picture 12" descr="atlas.pn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-193224" y="3150507"/>
            <a:ext cx="8027495" cy="53158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9827" y="518160"/>
            <a:ext cx="9912047" cy="6610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398248" y="5195308"/>
            <a:ext cx="1660152" cy="2577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9842" y="4934856"/>
            <a:ext cx="4843943" cy="1026207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3.5σsignificance.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First Evidence of CP Violation in charm.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0" y="2437956"/>
            <a:ext cx="7390130" cy="21014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1" y="6568531"/>
            <a:ext cx="8022772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Note: Asymmetries have opposite signs for the two modes.</a:t>
            </a:r>
          </a:p>
          <a:p>
            <a:r>
              <a:rPr lang="en-US" dirty="0" smtClean="0"/>
              <a:t>Disclaimer: This is a theory assumption!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7785" y="326673"/>
            <a:ext cx="4818334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Is there anything wrong?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924" y="1521581"/>
            <a:ext cx="9419773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Indirect CP violation “should be” universal.( Careful about the interference!)</a:t>
            </a:r>
          </a:p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Possible “large” direct CP violation.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04724" y="2447673"/>
            <a:ext cx="8115905" cy="43749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8543" y="6977340"/>
            <a:ext cx="8754534" cy="3488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600" dirty="0"/>
              <a:t>Plot and numbers from presentation by Mat Charles at LHCb WS.</a:t>
            </a:r>
          </a:p>
        </p:txBody>
      </p:sp>
    </p:spTree>
    <p:extLst>
      <p:ext uri="{BB962C8B-B14F-4D97-AF65-F5344CB8AC3E}">
        <p14:creationId xmlns:p14="http://schemas.microsoft.com/office/powerpoint/2010/main" val="7433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828" y="2971740"/>
            <a:ext cx="7952767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Experiments Future.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6087" y="2697587"/>
            <a:ext cx="7546255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a.k.a. Competition!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211090"/>
            <a:ext cx="9541510" cy="1252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1222" y="5675086"/>
            <a:ext cx="2147179" cy="2116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 Factories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690" y="1365310"/>
            <a:ext cx="5099050" cy="503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371" y="3920470"/>
            <a:ext cx="8155819" cy="293003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Courier New"/>
              <a:buChar char="o"/>
            </a:pPr>
            <a:r>
              <a:rPr lang="en-US" dirty="0" smtClean="0"/>
              <a:t>The meson pair is produced in a C odd P wave.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r>
              <a:rPr lang="en-US" dirty="0" smtClean="0"/>
              <a:t>EPR Correlations comes to the rescue. 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r>
              <a:rPr lang="en-US" dirty="0" smtClean="0"/>
              <a:t>CP violation implied by mere existence of certain final states.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r>
              <a:rPr lang="en-US" dirty="0" smtClean="0"/>
              <a:t>Both direct and indirect CPV can be probed.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Super </a:t>
            </a:r>
            <a:r>
              <a:rPr lang="en-US" sz="2700" b="1" i="1" dirty="0"/>
              <a:t>B</a:t>
            </a:r>
            <a:r>
              <a:rPr lang="en-US" sz="2700" b="1" dirty="0"/>
              <a:t> Factory(</a:t>
            </a:r>
            <a:r>
              <a:rPr lang="en-US" sz="2700" b="1" dirty="0" err="1"/>
              <a:t>ies</a:t>
            </a:r>
            <a:r>
              <a:rPr lang="en-US" sz="2700" b="1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superb.jpg"/>
          <p:cNvPicPr>
            <a:picLocks noChangeAspect="1"/>
          </p:cNvPicPr>
          <p:nvPr/>
        </p:nvPicPr>
        <p:blipFill>
          <a:blip r:embed="rId3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4" y="962420"/>
            <a:ext cx="3294937" cy="2715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8371" y="3920470"/>
            <a:ext cx="8155819" cy="293003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Courier New"/>
              <a:buChar char="o"/>
            </a:pPr>
            <a:r>
              <a:rPr lang="en-US" dirty="0" smtClean="0"/>
              <a:t>Super </a:t>
            </a:r>
            <a:r>
              <a:rPr lang="en-US" i="1" dirty="0" smtClean="0"/>
              <a:t>B</a:t>
            </a:r>
            <a:r>
              <a:rPr lang="en-US" dirty="0" smtClean="0"/>
              <a:t> = Super </a:t>
            </a:r>
            <a:r>
              <a:rPr lang="en-US" i="1" dirty="0" smtClean="0"/>
              <a:t>D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r>
              <a:rPr lang="en-US" i="1" dirty="0" smtClean="0"/>
              <a:t>D</a:t>
            </a:r>
            <a:r>
              <a:rPr lang="en-US" dirty="0" smtClean="0"/>
              <a:t> produced from </a:t>
            </a:r>
            <a:r>
              <a:rPr lang="en-US" i="1" dirty="0" smtClean="0"/>
              <a:t>B</a:t>
            </a:r>
            <a:r>
              <a:rPr lang="en-US" dirty="0" smtClean="0"/>
              <a:t> offer a cleaner analysis.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r>
              <a:rPr lang="en-US" dirty="0" smtClean="0"/>
              <a:t>Not only low, but well understood backgrounds.</a:t>
            </a:r>
            <a:endParaRPr lang="en-US" dirty="0"/>
          </a:p>
          <a:p>
            <a:pPr marL="318383" indent="-318383">
              <a:buFont typeface="Courier New"/>
              <a:buChar char="o"/>
            </a:pPr>
            <a:endParaRPr lang="en-US" dirty="0" smtClean="0"/>
          </a:p>
          <a:p>
            <a:pPr marL="318383" indent="-318383">
              <a:buFont typeface="Courier New"/>
              <a:buChar char="o"/>
            </a:pPr>
            <a:r>
              <a:rPr lang="en-US" dirty="0" smtClean="0"/>
              <a:t>The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eigenstates</a:t>
            </a:r>
            <a:r>
              <a:rPr lang="en-US" dirty="0" smtClean="0"/>
              <a:t> are no longer correlated, a disadvantage.</a:t>
            </a:r>
          </a:p>
          <a:p>
            <a:pPr marL="318383" indent="-318383">
              <a:buFont typeface="Courier New"/>
              <a:buChar char="o"/>
            </a:pPr>
            <a:endParaRPr lang="en-US" dirty="0"/>
          </a:p>
          <a:p>
            <a:pPr marL="318383" indent="-318383"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600" y="1024293"/>
            <a:ext cx="5244085" cy="4629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A FAIR PANDA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4799" y="4409317"/>
            <a:ext cx="4784812" cy="198823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Nearly full solid angle coverage.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Very high angular resolution.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1.5 -15 </a:t>
            </a:r>
            <a:r>
              <a:rPr lang="en-US" dirty="0" err="1" smtClean="0"/>
              <a:t>GeV</a:t>
            </a:r>
            <a:r>
              <a:rPr lang="en-US" dirty="0" smtClean="0"/>
              <a:t>/c beam.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Shiny new detector.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Manpower.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Manpower.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668" y="2971740"/>
            <a:ext cx="8121082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The Theorists’ World.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344" y="2971740"/>
            <a:ext cx="7065730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Experiments Past.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847" y="1357087"/>
            <a:ext cx="8954106" cy="293003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Lucida Grande"/>
              <a:buChar char="±"/>
            </a:pPr>
            <a:r>
              <a:rPr lang="en-US" dirty="0" smtClean="0"/>
              <a:t>Can oscillations in charm be accommodated in the SM?</a:t>
            </a:r>
          </a:p>
          <a:p>
            <a:pPr marL="318383" indent="-318383">
              <a:buFont typeface="Lucida Grande"/>
              <a:buChar char="±"/>
            </a:pPr>
            <a:endParaRPr lang="en-US" dirty="0"/>
          </a:p>
          <a:p>
            <a:pPr marL="318383" indent="-318383">
              <a:buFont typeface="Lucida Grande"/>
              <a:buChar char="±"/>
            </a:pPr>
            <a:r>
              <a:rPr lang="en-US" dirty="0" smtClean="0"/>
              <a:t>SM contribution to rare decays are tiny. Does ND have a good chance?</a:t>
            </a:r>
          </a:p>
          <a:p>
            <a:pPr marL="318383" indent="-318383">
              <a:buFont typeface="Lucida Grande"/>
              <a:buChar char="±"/>
            </a:pPr>
            <a:endParaRPr lang="en-US" dirty="0"/>
          </a:p>
          <a:p>
            <a:pPr marL="318383" indent="-318383">
              <a:buFont typeface="Lucida Grande"/>
              <a:buChar char="±"/>
            </a:pPr>
            <a:r>
              <a:rPr lang="en-US" dirty="0" smtClean="0"/>
              <a:t>Can charm physics constrain models of New </a:t>
            </a:r>
            <a:r>
              <a:rPr lang="en-US" dirty="0"/>
              <a:t>D</a:t>
            </a:r>
            <a:r>
              <a:rPr lang="en-US" dirty="0" smtClean="0"/>
              <a:t>ynamics?</a:t>
            </a:r>
          </a:p>
          <a:p>
            <a:pPr marL="318383" indent="-318383">
              <a:buFont typeface="Lucida Grande"/>
              <a:buChar char="±"/>
            </a:pPr>
            <a:endParaRPr lang="en-US" dirty="0"/>
          </a:p>
          <a:p>
            <a:pPr marL="318383" indent="-318383">
              <a:buFont typeface="Lucida Grande"/>
              <a:buChar char="±"/>
            </a:pPr>
            <a:r>
              <a:rPr lang="en-US" dirty="0" smtClean="0"/>
              <a:t>How do direct and indirect CP violation compare against each other?</a:t>
            </a:r>
          </a:p>
          <a:p>
            <a:pPr marL="318383" indent="-318383">
              <a:buFont typeface="Lucida Grande"/>
              <a:buChar char="±"/>
            </a:pPr>
            <a:endParaRPr lang="en-US" dirty="0"/>
          </a:p>
          <a:p>
            <a:pPr marL="318383" indent="-318383">
              <a:buFont typeface="Lucida Grande"/>
              <a:buChar char="±"/>
            </a:pPr>
            <a:r>
              <a:rPr lang="en-US" dirty="0" smtClean="0"/>
              <a:t>Why is CP violation predicted to be tiny in charm dynamics?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Answers?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962900" y="5613400"/>
            <a:ext cx="2095500" cy="215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2" y="6557060"/>
            <a:ext cx="7249232" cy="123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646" y="326673"/>
            <a:ext cx="6650911" cy="5183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Charm Changing Neutral Currents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2" y="936937"/>
            <a:ext cx="9529009" cy="5519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582" y="735965"/>
            <a:ext cx="9047238" cy="51275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A second sector of fermions that are an exact copy of the SM ones.</a:t>
            </a:r>
          </a:p>
          <a:p>
            <a:pPr marL="318383" indent="-318383">
              <a:buFont typeface="Wingdings" charset="2"/>
              <a:buChar char=""/>
            </a:pPr>
            <a:endParaRPr lang="en-US" dirty="0"/>
          </a:p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New forces that mediate interactions.</a:t>
            </a:r>
          </a:p>
          <a:p>
            <a:pPr marL="318383" indent="-318383">
              <a:buFont typeface="Wingdings" charset="2"/>
              <a:buChar char=""/>
            </a:pPr>
            <a:endParaRPr lang="en-US" dirty="0" smtClean="0"/>
          </a:p>
          <a:p>
            <a:pPr marL="318383" indent="-318383">
              <a:buFont typeface="Wingdings" charset="2"/>
              <a:buChar char=""/>
            </a:pPr>
            <a:r>
              <a:rPr lang="en-US" dirty="0"/>
              <a:t>Mass mixing matrices that are constrained by a </a:t>
            </a:r>
            <a:r>
              <a:rPr lang="en-US" dirty="0" smtClean="0"/>
              <a:t>relationship </a:t>
            </a:r>
            <a:r>
              <a:rPr lang="en-US" dirty="0"/>
              <a:t>between the one(s) connecting the new Up-type quarks with the SM down-type quarks to the one(s) connecting the new Down-type quarks with the SM up-type </a:t>
            </a:r>
            <a:r>
              <a:rPr lang="en-US" dirty="0" smtClean="0"/>
              <a:t>quarks</a:t>
            </a:r>
          </a:p>
          <a:p>
            <a:pPr marL="318383" indent="-318383">
              <a:buFont typeface="Wingdings" charset="2"/>
              <a:buChar char=""/>
            </a:pPr>
            <a:endParaRPr lang="en-US" dirty="0" smtClean="0"/>
          </a:p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Possible large angles and phases in the mass mixing matrices.</a:t>
            </a:r>
          </a:p>
          <a:p>
            <a:pPr marL="318383" indent="-318383">
              <a:buFont typeface="Wingdings" charset="2"/>
              <a:buChar char=""/>
            </a:pPr>
            <a:endParaRPr lang="en-US" dirty="0" smtClean="0"/>
          </a:p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Possible large hierarchies in the masses of the mirror fermions.</a:t>
            </a:r>
          </a:p>
          <a:p>
            <a:pPr marL="318383" indent="-318383">
              <a:buFont typeface="Wingdings" charset="2"/>
              <a:buChar char=""/>
            </a:pPr>
            <a:endParaRPr lang="en-US" dirty="0" smtClean="0"/>
          </a:p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A symmetry, like T parity, segregating the New Physics sector from the SM sector, hence forbidding tree-level FCNC. The symmetry can be discrete or continuous.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-18746"/>
            <a:ext cx="4581741" cy="779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151" y="326673"/>
            <a:ext cx="5257393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Defining LHT-like (or EGFS?)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465" y="5748406"/>
            <a:ext cx="4581741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Some that are LHT-like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582" y="6257504"/>
            <a:ext cx="9047238" cy="10464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LHT with expanded global and/or gauge symmetry(</a:t>
            </a:r>
            <a:r>
              <a:rPr lang="en-US" dirty="0" err="1" smtClean="0"/>
              <a:t>ies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marL="318383" indent="-318383">
              <a:buFont typeface="Wingdings" charset="2"/>
              <a:buChar char=""/>
            </a:pPr>
            <a:r>
              <a:rPr lang="en-US" dirty="0" smtClean="0"/>
              <a:t> Moose Models with T-Parity.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-18746"/>
            <a:ext cx="4581741" cy="779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465" y="326673"/>
            <a:ext cx="4581741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Defining MHDMs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582" y="1051249"/>
            <a:ext cx="9047238" cy="355789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Lucida Grande"/>
              <a:buChar char="≎"/>
            </a:pPr>
            <a:r>
              <a:rPr lang="en-US" dirty="0" smtClean="0"/>
              <a:t> A model of ND with an expanded Higgs sector.</a:t>
            </a:r>
          </a:p>
          <a:p>
            <a:pPr marL="318383" indent="-318383">
              <a:buFont typeface="Lucida Grande"/>
              <a:buChar char="≎"/>
            </a:pPr>
            <a:endParaRPr lang="en-US" dirty="0" smtClean="0"/>
          </a:p>
          <a:p>
            <a:pPr marL="318383" indent="-318383">
              <a:buFont typeface="Lucida Grande"/>
              <a:buChar char="≎"/>
            </a:pPr>
            <a:r>
              <a:rPr lang="en-US" dirty="0" smtClean="0"/>
              <a:t>Can have </a:t>
            </a:r>
            <a:r>
              <a:rPr lang="en-US" i="1" dirty="0" smtClean="0"/>
              <a:t>n </a:t>
            </a:r>
            <a:r>
              <a:rPr lang="en-US" dirty="0" smtClean="0"/>
              <a:t>families of Higgs doublets and </a:t>
            </a:r>
            <a:r>
              <a:rPr lang="en-US" i="1" dirty="0" smtClean="0"/>
              <a:t>m </a:t>
            </a:r>
            <a:r>
              <a:rPr lang="en-US" dirty="0" smtClean="0"/>
              <a:t>families of triplets.</a:t>
            </a:r>
          </a:p>
          <a:p>
            <a:r>
              <a:rPr lang="en-US" dirty="0" smtClean="0"/>
              <a:t>     (Careful with the triplets though!)</a:t>
            </a:r>
          </a:p>
          <a:p>
            <a:pPr marL="318383" indent="-318383">
              <a:buFont typeface="Lucida Grande"/>
              <a:buChar char="≎"/>
            </a:pPr>
            <a:endParaRPr lang="en-US" dirty="0" smtClean="0"/>
          </a:p>
          <a:p>
            <a:pPr marL="318383" indent="-318383">
              <a:buFont typeface="Lucida Grande"/>
              <a:buChar char="≎"/>
            </a:pPr>
            <a:r>
              <a:rPr lang="en-US" dirty="0" smtClean="0"/>
              <a:t> Possibilities of new CP violating phases.</a:t>
            </a:r>
          </a:p>
          <a:p>
            <a:pPr marL="318383" indent="-318383">
              <a:buFont typeface="Lucida Grande"/>
              <a:buChar char="≎"/>
            </a:pPr>
            <a:endParaRPr lang="en-US" dirty="0" smtClean="0"/>
          </a:p>
          <a:p>
            <a:pPr marL="318383" indent="-318383">
              <a:buFont typeface="Lucida Grande"/>
              <a:buChar char="≎"/>
            </a:pPr>
            <a:r>
              <a:rPr lang="en-US" dirty="0" smtClean="0"/>
              <a:t> Possible existence of CP violations arising from the mixing of scalars and </a:t>
            </a:r>
            <a:r>
              <a:rPr lang="en-US" dirty="0" err="1" smtClean="0"/>
              <a:t>psuedoscalars</a:t>
            </a:r>
            <a:r>
              <a:rPr lang="en-US" dirty="0" smtClean="0"/>
              <a:t>.</a:t>
            </a:r>
          </a:p>
          <a:p>
            <a:pPr marL="318383" indent="-318383">
              <a:buFont typeface="Lucida Grande"/>
              <a:buChar char="≎"/>
            </a:pPr>
            <a:endParaRPr lang="en-US" dirty="0" smtClean="0"/>
          </a:p>
          <a:p>
            <a:pPr marL="318383" indent="-318383">
              <a:buFont typeface="Lucida Grande"/>
              <a:buChar char="≎"/>
            </a:pPr>
            <a:r>
              <a:rPr lang="en-US" dirty="0" smtClean="0"/>
              <a:t>Possible alignment of the </a:t>
            </a:r>
            <a:r>
              <a:rPr lang="en-US" dirty="0" err="1" smtClean="0"/>
              <a:t>Yukawas</a:t>
            </a:r>
            <a:r>
              <a:rPr lang="en-US" dirty="0" smtClean="0"/>
              <a:t> to save FCNCs.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5465" y="5263875"/>
            <a:ext cx="4581741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Realizing MHDs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582" y="6257505"/>
            <a:ext cx="9047238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≎"/>
            </a:pPr>
            <a:r>
              <a:rPr lang="en-US" dirty="0" smtClean="0"/>
              <a:t> Virtually any model can be given an extended Higgs sector, of course after paying due respect to experimental constraints.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2" y="6557060"/>
            <a:ext cx="7249232" cy="123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9" y="1023299"/>
            <a:ext cx="9617087" cy="54057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6646" y="326673"/>
            <a:ext cx="6650911" cy="5183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Charm Changing Neutral Currents</a:t>
            </a:r>
          </a:p>
        </p:txBody>
      </p:sp>
    </p:spTree>
    <p:extLst>
      <p:ext uri="{BB962C8B-B14F-4D97-AF65-F5344CB8AC3E}">
        <p14:creationId xmlns:p14="http://schemas.microsoft.com/office/powerpoint/2010/main" val="386756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90" y="3467952"/>
            <a:ext cx="5643880" cy="89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2603737"/>
            <a:ext cx="6482080" cy="748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860" y="1654002"/>
            <a:ext cx="6188710" cy="719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Two body problems.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4" y="749553"/>
            <a:ext cx="2529468" cy="355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634" y="4569123"/>
            <a:ext cx="8408842" cy="167430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Within the SM,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Indirect CP violation ~ 10</a:t>
            </a:r>
            <a:r>
              <a:rPr lang="en-US" baseline="30000" dirty="0" smtClean="0"/>
              <a:t>-5</a:t>
            </a:r>
            <a:r>
              <a:rPr lang="en-US" dirty="0" smtClean="0"/>
              <a:t>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Direct CP violation ~ 10</a:t>
            </a:r>
            <a:r>
              <a:rPr lang="en-US" baseline="30000" dirty="0" smtClean="0"/>
              <a:t>-4</a:t>
            </a:r>
            <a:r>
              <a:rPr lang="en-US" dirty="0" smtClean="0"/>
              <a:t>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CDF measurement is in excess of SM predictions.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The difference cited by LHCb is open to interpretation.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6751" y="326673"/>
            <a:ext cx="5802887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Direct CPV in LHT-like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816" y="5234225"/>
            <a:ext cx="9583706" cy="164176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Arial"/>
              <a:buChar char="•"/>
            </a:pPr>
            <a:r>
              <a:rPr lang="en-US" dirty="0" smtClean="0"/>
              <a:t>Enhancement to direct CP asymmetry is O(10%).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NP </a:t>
            </a:r>
            <a:r>
              <a:rPr lang="en-US" i="1" dirty="0" smtClean="0"/>
              <a:t>cannot</a:t>
            </a:r>
            <a:r>
              <a:rPr lang="en-US" dirty="0" smtClean="0"/>
              <a:t> enhance direct CP asymmetry significantly.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NP </a:t>
            </a:r>
            <a:r>
              <a:rPr lang="en-US" i="1" dirty="0" smtClean="0"/>
              <a:t>can </a:t>
            </a:r>
            <a:r>
              <a:rPr lang="en-US" dirty="0" smtClean="0"/>
              <a:t>enhance indirect CP asymmetry to account for experimental values.</a:t>
            </a:r>
          </a:p>
          <a:p>
            <a:pPr marL="318383" indent="-318383">
              <a:buFont typeface="Arial"/>
              <a:buChar char="•"/>
            </a:pPr>
            <a:r>
              <a:rPr lang="en-US" dirty="0" smtClean="0"/>
              <a:t>If CDF measurements are interpreted as NP effects, it is probably indirect CPV.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5131"/>
            <a:ext cx="8382000" cy="3094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4" y="7139093"/>
            <a:ext cx="9653270" cy="6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Three body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02019" y="1072989"/>
            <a:ext cx="9540845" cy="1963942"/>
            <a:chOff x="274562" y="946755"/>
            <a:chExt cx="8673495" cy="1732890"/>
          </a:xfrm>
        </p:grpSpPr>
        <p:sp>
          <p:nvSpPr>
            <p:cNvPr id="13" name="TextBox 12"/>
            <p:cNvSpPr txBox="1"/>
            <p:nvPr/>
          </p:nvSpPr>
          <p:spPr>
            <a:xfrm>
              <a:off x="274562" y="1511905"/>
              <a:ext cx="8673495" cy="116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383" indent="-318383">
                <a:buFont typeface="Wingdings" charset="2"/>
                <a:buChar char="Ø"/>
              </a:pPr>
              <a:r>
                <a:rPr lang="en-US" dirty="0" smtClean="0"/>
                <a:t>Separation of weak and strong phase possible.</a:t>
              </a:r>
            </a:p>
            <a:p>
              <a:pPr marL="318383" indent="-318383">
                <a:buFont typeface="Wingdings" charset="2"/>
                <a:buChar char="Ø"/>
              </a:pPr>
              <a:endParaRPr lang="en-US" dirty="0"/>
            </a:p>
            <a:p>
              <a:pPr marL="318383" indent="-318383">
                <a:buFont typeface="Wingdings" charset="2"/>
                <a:buChar char="Ø"/>
              </a:pPr>
              <a:r>
                <a:rPr lang="en-US" dirty="0" smtClean="0"/>
                <a:t>CP asymmetry does not depend on relative production of CP conjugate states.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634" y="946755"/>
              <a:ext cx="1689100" cy="3937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11997" y="3264283"/>
            <a:ext cx="9210221" cy="1646848"/>
            <a:chOff x="274562" y="3251200"/>
            <a:chExt cx="8372928" cy="14531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562" y="3251200"/>
              <a:ext cx="2387600" cy="355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74562" y="3780971"/>
              <a:ext cx="8372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383" indent="-318383">
                <a:buFont typeface="Wingdings" charset="2"/>
                <a:buChar char="Ø"/>
              </a:pPr>
              <a:r>
                <a:rPr lang="en-US" dirty="0" smtClean="0"/>
                <a:t>Possible intervention of ND.</a:t>
              </a:r>
            </a:p>
            <a:p>
              <a:endParaRPr lang="en-US" dirty="0"/>
            </a:p>
            <a:p>
              <a:pPr marL="318383" indent="-318383">
                <a:buFont typeface="Wingdings" charset="2"/>
                <a:buChar char="Ø"/>
              </a:pPr>
              <a:r>
                <a:rPr lang="en-US" dirty="0" smtClean="0"/>
                <a:t>SM cannot generate direct CP violation.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8991" y="3251200"/>
              <a:ext cx="1917700" cy="33020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02018" y="5222724"/>
            <a:ext cx="9756382" cy="10464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2D </a:t>
            </a:r>
            <a:r>
              <a:rPr lang="en-US" dirty="0" err="1" smtClean="0"/>
              <a:t>Dalitz</a:t>
            </a:r>
            <a:r>
              <a:rPr lang="en-US" dirty="0" smtClean="0"/>
              <a:t> Plot analysis needs to be done.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CP asymmetry does not depend on relative production of CP conjugate states.</a:t>
            </a:r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More data necessary but more information can be gleaned.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6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3423"/>
            <a:ext cx="10058400" cy="588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60" y="2074354"/>
            <a:ext cx="2835910" cy="47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480" y="1516783"/>
            <a:ext cx="4903470" cy="489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3569547"/>
            <a:ext cx="6076950" cy="61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967" y="5498254"/>
            <a:ext cx="2682240" cy="15256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Four body problems.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706" y="849893"/>
            <a:ext cx="2244514" cy="457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477" y="2786823"/>
            <a:ext cx="3925570" cy="892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19507"/>
            <a:ext cx="5601970" cy="1021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541433"/>
            <a:ext cx="5881370" cy="719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4" y="7139093"/>
            <a:ext cx="9653270" cy="6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453" y="5849862"/>
            <a:ext cx="2126754" cy="1209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The Outcome.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06" y="849893"/>
            <a:ext cx="2244514" cy="457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64" y="1426996"/>
            <a:ext cx="8049380" cy="4203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789" y="2327474"/>
            <a:ext cx="9670860" cy="2872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Measurements of Charm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Dynamics was a 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Challenge!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9593" y="6317988"/>
            <a:ext cx="5798881" cy="348814"/>
            <a:chOff x="172357" y="5574695"/>
            <a:chExt cx="5271710" cy="3077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667" y="5577672"/>
              <a:ext cx="3581400" cy="304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72357" y="5574695"/>
              <a:ext cx="3940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Similar analysis for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4" y="7139093"/>
            <a:ext cx="9653270" cy="6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The Outcome.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06" y="849893"/>
            <a:ext cx="2244514" cy="45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99" y="1430122"/>
            <a:ext cx="8050418" cy="420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453" y="5849862"/>
            <a:ext cx="2126754" cy="1209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8974" y="4161046"/>
            <a:ext cx="9286724" cy="1906024"/>
            <a:chOff x="549124" y="3083079"/>
            <a:chExt cx="8442476" cy="16817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8083" y="3083079"/>
              <a:ext cx="5041900" cy="635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124" y="3205845"/>
              <a:ext cx="1993900" cy="3429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7333" y="3597125"/>
              <a:ext cx="8314267" cy="116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383" indent="-318383">
                <a:buFont typeface="Wingdings" charset="2"/>
                <a:buChar char="ü"/>
              </a:pPr>
              <a:r>
                <a:rPr lang="en-US" dirty="0" smtClean="0"/>
                <a:t>CA mode, CP violation possible within SM through interference with DCSD.</a:t>
              </a:r>
            </a:p>
            <a:p>
              <a:pPr marL="318383" indent="-318383">
                <a:buFont typeface="Wingdings" charset="2"/>
                <a:buChar char="ü"/>
              </a:pPr>
              <a:r>
                <a:rPr lang="en-US" dirty="0" smtClean="0"/>
                <a:t>ND contribution possible.</a:t>
              </a:r>
            </a:p>
            <a:p>
              <a:pPr marL="318383" indent="-318383">
                <a:buFont typeface="Wingdings" charset="2"/>
                <a:buChar char="ü"/>
              </a:pPr>
              <a:r>
                <a:rPr lang="en-US" dirty="0" smtClean="0"/>
                <a:t>T odd correlation can be probed.</a:t>
              </a:r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94" y="7139093"/>
            <a:ext cx="9653270" cy="63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Four body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88974" y="1094578"/>
            <a:ext cx="8951444" cy="1679063"/>
            <a:chOff x="549124" y="965804"/>
            <a:chExt cx="8137676" cy="14815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24" y="965804"/>
              <a:ext cx="2324100" cy="330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7333" y="1524000"/>
              <a:ext cx="80094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383" indent="-318383">
                <a:buFont typeface="Wingdings" charset="2"/>
                <a:buChar char="ü"/>
              </a:pPr>
              <a:r>
                <a:rPr lang="en-US" dirty="0" smtClean="0"/>
                <a:t>Time dependent CP analysis can be done.</a:t>
              </a:r>
            </a:p>
            <a:p>
              <a:pPr marL="318383" indent="-318383">
                <a:buFont typeface="Wingdings" charset="2"/>
                <a:buChar char="ü"/>
              </a:pPr>
              <a:r>
                <a:rPr lang="en-US" dirty="0" smtClean="0"/>
                <a:t>T odd correlation can be probed.</a:t>
              </a:r>
            </a:p>
            <a:p>
              <a:pPr marL="318383" indent="-318383">
                <a:buFont typeface="Lucida Grande"/>
                <a:buChar char="×"/>
              </a:pPr>
              <a:r>
                <a:rPr lang="en-US" dirty="0" smtClean="0"/>
                <a:t>Theoretically more challenging.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975" y="3178868"/>
            <a:ext cx="8805094" cy="400110"/>
            <a:chOff x="549124" y="2804887"/>
            <a:chExt cx="8004631" cy="3530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124" y="2865361"/>
              <a:ext cx="2095500" cy="292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24669" y="2804887"/>
              <a:ext cx="5929086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: CP violation from FSI, none from ND.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84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519" y="2971740"/>
            <a:ext cx="5413384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TAPAS Reach.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The Bad News.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800" y="1069220"/>
            <a:ext cx="8996680" cy="533507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Lucida Grande"/>
              <a:buChar char="×"/>
            </a:pPr>
            <a:r>
              <a:rPr lang="en-US" dirty="0" smtClean="0"/>
              <a:t>With current projections, data acquisition at TAPAS will start after PANDA.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At best TAPAS will barely make the PANDA benchmarks.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The best that TAPAS will have is tentative.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TAPAS will also have to compete with B factories.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Barely 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  <a:r>
              <a:rPr lang="en-US" dirty="0" smtClean="0"/>
              <a:t> pair productions barely justifies a full time open charm study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LHCb is a MONSTER.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The other monsters will team up with LHCb. (read: ATLAS, CMS, ALICE)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Manpower is necessary.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6209696"/>
            <a:ext cx="8996680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Disclaimer: I speak of open charm ONLY. If hurdles scared us, B Factories would not be a reality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9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543" y="916467"/>
            <a:ext cx="7699793" cy="1641760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dirty="0"/>
              <a:t>As the gods began one world, and man another,</a:t>
            </a:r>
          </a:p>
          <a:p>
            <a:r>
              <a:rPr lang="en-US" dirty="0"/>
              <a:t>So the </a:t>
            </a:r>
            <a:r>
              <a:rPr lang="en-US" dirty="0" err="1"/>
              <a:t>snakecharmer</a:t>
            </a:r>
            <a:r>
              <a:rPr lang="en-US" dirty="0"/>
              <a:t> begins a snaky sphere</a:t>
            </a:r>
          </a:p>
          <a:p>
            <a:r>
              <a:rPr lang="en-US" dirty="0"/>
              <a:t>With moon-eye, mouth-pipe, He pipes. Pipes green. Pipes water.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Snakecharmer</a:t>
            </a:r>
            <a:r>
              <a:rPr lang="en-US" dirty="0" smtClean="0"/>
              <a:t> – Sylvia Plath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705" y="2113204"/>
            <a:ext cx="6957640" cy="170918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100" b="1" dirty="0"/>
              <a:t>Of course, one can get lucky!! </a:t>
            </a:r>
          </a:p>
          <a:p>
            <a:pPr algn="ctr"/>
            <a:r>
              <a:rPr lang="en-US" b="1" dirty="0" smtClean="0"/>
              <a:t>( </a:t>
            </a:r>
            <a:r>
              <a:rPr lang="en-US" b="1" dirty="0"/>
              <a:t>“… Best of Luck, you will need it!!”</a:t>
            </a:r>
            <a:r>
              <a:rPr lang="en-US" b="1" dirty="0" smtClean="0"/>
              <a:t>)*</a:t>
            </a:r>
            <a:endParaRPr lang="en-US" b="1" dirty="0"/>
          </a:p>
          <a:p>
            <a:pPr marL="318383" indent="-318383" algn="ctr">
              <a:buFont typeface="Wingdings" charset="2"/>
              <a:buChar char="ü"/>
            </a:pPr>
            <a:endParaRPr lang="en-US" b="1" dirty="0"/>
          </a:p>
          <a:p>
            <a:pPr algn="ctr"/>
            <a:r>
              <a:rPr lang="en-US" sz="3100" b="1" dirty="0"/>
              <a:t>Thank you…!!</a:t>
            </a:r>
          </a:p>
        </p:txBody>
      </p:sp>
      <p:pic>
        <p:nvPicPr>
          <p:cNvPr id="5" name="Picture 4" descr="orch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04" y="4812859"/>
            <a:ext cx="2872496" cy="2959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520" y="7142746"/>
            <a:ext cx="3804067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Ikaros</a:t>
            </a:r>
            <a:r>
              <a:rPr lang="en-US" dirty="0" smtClean="0"/>
              <a:t> would say…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326" y="2083606"/>
            <a:ext cx="7812600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Just in case they ask crazy questions…</a:t>
            </a:r>
          </a:p>
        </p:txBody>
      </p:sp>
      <p:pic>
        <p:nvPicPr>
          <p:cNvPr id="4" name="Picture 3" descr="orch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04" y="4812859"/>
            <a:ext cx="2872496" cy="29595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lpful_tips_banner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93" y="6269567"/>
            <a:ext cx="1462206" cy="1521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Lessons from Charm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064" y="659206"/>
            <a:ext cx="9936335" cy="606935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ü"/>
            </a:pPr>
            <a:r>
              <a:rPr lang="en-US" b="1" dirty="0"/>
              <a:t>t</a:t>
            </a:r>
            <a:r>
              <a:rPr lang="en-US" b="1" dirty="0" smtClean="0"/>
              <a:t>he Expected:</a:t>
            </a:r>
            <a:r>
              <a:rPr lang="en-US" dirty="0" smtClean="0"/>
              <a:t> 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To theorists, all models look promising (</a:t>
            </a:r>
            <a:r>
              <a:rPr lang="en-US" i="1" dirty="0" smtClean="0"/>
              <a:t>even</a:t>
            </a:r>
            <a:r>
              <a:rPr lang="en-US" dirty="0" smtClean="0"/>
              <a:t> the Standard Model).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FCNCs and CP Violation provides a good testing ground for these models.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SM has blessed (cursed) charm physics with tiny effects.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Any self-respecting ND should come in with a bang! 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b="1" dirty="0"/>
              <a:t>t</a:t>
            </a:r>
            <a:r>
              <a:rPr lang="en-US" b="1" dirty="0" smtClean="0"/>
              <a:t>he Unexpected:</a:t>
            </a:r>
            <a:r>
              <a:rPr lang="en-US" dirty="0" smtClean="0"/>
              <a:t> 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We do not live in a theorists’ world. (a.k.a. Nature does not care about us.)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Experimental constraints come in all flavours.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SM effects can be overcome but not </a:t>
            </a:r>
            <a:r>
              <a:rPr lang="en-US" dirty="0"/>
              <a:t>overruled! </a:t>
            </a:r>
            <a:r>
              <a:rPr lang="en-US" dirty="0" smtClean="0"/>
              <a:t>“</a:t>
            </a:r>
            <a:r>
              <a:rPr lang="en-US" dirty="0"/>
              <a:t>that’s life</a:t>
            </a:r>
            <a:r>
              <a:rPr lang="en-US" dirty="0" smtClean="0"/>
              <a:t>”*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b="1" dirty="0"/>
              <a:t>t</a:t>
            </a:r>
            <a:r>
              <a:rPr lang="en-US" b="1" dirty="0" smtClean="0"/>
              <a:t>he Gamble:</a:t>
            </a:r>
            <a:r>
              <a:rPr lang="en-US" dirty="0" smtClean="0"/>
              <a:t> 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Even theorists can be enterprising and innovative.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“Leave no stone unturned” is a “good policy”!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b="1" dirty="0"/>
              <a:t>t</a:t>
            </a:r>
            <a:r>
              <a:rPr lang="en-US" b="1" dirty="0" smtClean="0"/>
              <a:t>he Real Analysis or how to find a Bookworm:</a:t>
            </a:r>
          </a:p>
          <a:p>
            <a:pPr marL="827795" lvl="1" indent="-318383">
              <a:buFont typeface="Wingdings" charset="2"/>
              <a:buChar char="ü"/>
            </a:pPr>
            <a:r>
              <a:rPr lang="en-US" dirty="0" smtClean="0"/>
              <a:t>Probing with specific models can lead to model independent results too. Generalization is the only weapon theorists have against Nature’s contempt for our favourite models!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520" y="7142746"/>
            <a:ext cx="3804067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Ikaros</a:t>
            </a:r>
            <a:r>
              <a:rPr lang="en-US" dirty="0" smtClean="0"/>
              <a:t> would say…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560" y="1640841"/>
            <a:ext cx="8801100" cy="3557897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²"/>
            </a:pPr>
            <a:r>
              <a:rPr lang="en-US" dirty="0" smtClean="0"/>
              <a:t> The T-even sector: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SM gauge bosons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SM fermions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SM Higgs doublet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A heavy partner to the top, T</a:t>
            </a:r>
            <a:r>
              <a:rPr lang="en-US" baseline="-25000" dirty="0" smtClean="0"/>
              <a:t>+</a:t>
            </a:r>
            <a:endParaRPr lang="en-US" dirty="0" smtClean="0"/>
          </a:p>
          <a:p>
            <a:pPr marL="827795" lvl="1" indent="-318383">
              <a:buFont typeface="Wingdings" charset="2"/>
              <a:buChar char="²"/>
            </a:pPr>
            <a:endParaRPr lang="en-US" dirty="0" smtClean="0"/>
          </a:p>
          <a:p>
            <a:pPr marL="318383" indent="-318383">
              <a:buFont typeface="Wingdings" charset="2"/>
              <a:buChar char="²"/>
            </a:pPr>
            <a:r>
              <a:rPr lang="en-US" dirty="0" smtClean="0"/>
              <a:t> The T-odd sector: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The heavy gauge bosons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A set of mirror fermions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The scalar triplet: </a:t>
            </a:r>
          </a:p>
          <a:p>
            <a:pPr marL="827795" lvl="1" indent="-318383">
              <a:buFont typeface="Wingdings" charset="2"/>
              <a:buChar char="²"/>
            </a:pPr>
            <a:r>
              <a:rPr lang="en-US" dirty="0" smtClean="0"/>
              <a:t> A T-parity partner to the heavy partner of the top, T</a:t>
            </a:r>
            <a:r>
              <a:rPr lang="en-US" baseline="-25000" dirty="0" smtClean="0"/>
              <a:t>-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19" y="4446697"/>
            <a:ext cx="1662430" cy="460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060" y="604520"/>
            <a:ext cx="452628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LHT Particle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6060" y="5527040"/>
            <a:ext cx="452628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Model Parameters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" y="5980498"/>
            <a:ext cx="10044430" cy="1295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" y="1640841"/>
            <a:ext cx="8801100" cy="50229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T-even sector: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SM gauge bosons: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SM fermions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mtClean="0"/>
              <a:t> SM </a:t>
            </a:r>
            <a:r>
              <a:rPr lang="en-US" dirty="0" smtClean="0"/>
              <a:t>Higgs doublet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 heavy partner to the top, T</a:t>
            </a:r>
            <a:r>
              <a:rPr lang="en-US" baseline="-25000" dirty="0" smtClean="0"/>
              <a:t>+</a:t>
            </a:r>
          </a:p>
          <a:p>
            <a:pPr lvl="1">
              <a:buFont typeface="Arial" pitchFamily="34" charset="0"/>
              <a:buChar char="•"/>
            </a:pPr>
            <a:endParaRPr lang="en-US" baseline="-25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3252893"/>
            <a:ext cx="2821940" cy="1237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060" y="604520"/>
            <a:ext cx="452628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Mass Assignments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64640" y="2418080"/>
            <a:ext cx="3883660" cy="374227"/>
            <a:chOff x="1422400" y="2133600"/>
            <a:chExt cx="3530600" cy="330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400" y="2133600"/>
              <a:ext cx="1092200" cy="33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2133600"/>
              <a:ext cx="1041400" cy="304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0500" y="2133600"/>
              <a:ext cx="952500" cy="2921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640" y="5008880"/>
            <a:ext cx="1061720" cy="33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" y="5872480"/>
            <a:ext cx="2696210" cy="60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9019" y="326673"/>
            <a:ext cx="6040362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Dedicated to Charm.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topher_focus_logo_smaller.gif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322816"/>
            <a:ext cx="3227070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93706" y="2605566"/>
            <a:ext cx="4829628" cy="261610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Pioneering analysis of:</a:t>
            </a:r>
          </a:p>
          <a:p>
            <a:endParaRPr lang="en-US" dirty="0"/>
          </a:p>
          <a:p>
            <a:pPr marL="318383" indent="-318383">
              <a:buFont typeface="Wingdings" charset="2"/>
              <a:buChar char="§"/>
            </a:pPr>
            <a:r>
              <a:rPr lang="en-US" dirty="0" smtClean="0"/>
              <a:t>Lifetime of charm states.</a:t>
            </a:r>
          </a:p>
          <a:p>
            <a:pPr marL="318383" indent="-318383">
              <a:buFont typeface="Wingdings" charset="2"/>
              <a:buChar char="§"/>
            </a:pPr>
            <a:r>
              <a:rPr lang="en-US" dirty="0" smtClean="0"/>
              <a:t>Neutral charm meson mixing.</a:t>
            </a:r>
          </a:p>
          <a:p>
            <a:pPr marL="318383" indent="-318383">
              <a:buFont typeface="Wingdings" charset="2"/>
              <a:buChar char="§"/>
            </a:pPr>
            <a:r>
              <a:rPr lang="en-US" dirty="0" err="1" smtClean="0"/>
              <a:t>Semileptonic</a:t>
            </a:r>
            <a:r>
              <a:rPr lang="en-US" dirty="0" smtClean="0"/>
              <a:t> and </a:t>
            </a:r>
            <a:r>
              <a:rPr lang="en-US" dirty="0" err="1" smtClean="0"/>
              <a:t>hadronic</a:t>
            </a:r>
            <a:r>
              <a:rPr lang="en-US" dirty="0" smtClean="0"/>
              <a:t> decays.</a:t>
            </a:r>
          </a:p>
          <a:p>
            <a:pPr marL="318383" indent="-318383">
              <a:buFont typeface="Wingdings" charset="2"/>
              <a:buChar char="§"/>
            </a:pPr>
            <a:r>
              <a:rPr lang="en-US" dirty="0" smtClean="0"/>
              <a:t>CP violation</a:t>
            </a:r>
          </a:p>
          <a:p>
            <a:pPr marL="318383" indent="-318383">
              <a:buFont typeface="Wingdings" charset="2"/>
              <a:buChar char="§"/>
            </a:pPr>
            <a:r>
              <a:rPr lang="en-US" dirty="0" smtClean="0"/>
              <a:t>Rare and forbidden decays.</a:t>
            </a:r>
          </a:p>
          <a:p>
            <a:pPr marL="318383" indent="-318383">
              <a:buFont typeface="Wingdings" charset="2"/>
              <a:buChar char="§"/>
            </a:pPr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84981" y="4391680"/>
            <a:ext cx="3853372" cy="28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" y="1640840"/>
            <a:ext cx="8801100" cy="418576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T-odd sector: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heavy gauge bosons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 set of mirror fermions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The scalar triplet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 T-parity partner to the heavy partner of the top, T</a:t>
            </a:r>
            <a:r>
              <a:rPr lang="en-US" baseline="-25000" dirty="0" smtClean="0"/>
              <a:t>-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66060" y="604520"/>
            <a:ext cx="4526280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Mass Assignments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" y="2504440"/>
            <a:ext cx="1983740" cy="388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90" y="5829300"/>
            <a:ext cx="1397000" cy="38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190" y="3324860"/>
            <a:ext cx="1452880" cy="374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190" y="4318000"/>
            <a:ext cx="2081530" cy="112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970" y="2245360"/>
            <a:ext cx="1648460" cy="94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1834" y="326672"/>
            <a:ext cx="5580216" cy="933874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Non-Minimal Flavour Violation:</a:t>
            </a:r>
          </a:p>
          <a:p>
            <a:pPr algn="ctr"/>
            <a:r>
              <a:rPr lang="en-US" sz="2700" b="1" dirty="0"/>
              <a:t>A side effect of LHT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120" y="1448174"/>
            <a:ext cx="726090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0560" y="2299437"/>
            <a:ext cx="8549640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 In addition to V</a:t>
            </a:r>
            <a:r>
              <a:rPr lang="en-US" baseline="-25000" dirty="0" smtClean="0"/>
              <a:t>CKM</a:t>
            </a:r>
            <a:r>
              <a:rPr lang="en-US" dirty="0" smtClean="0"/>
              <a:t> we also have two other unitary mixing matrices in the quark sector: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Hd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Hu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3031944"/>
            <a:ext cx="1854518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" y="5793161"/>
            <a:ext cx="9083993" cy="12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70560" y="3570079"/>
            <a:ext cx="8549640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Hd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Hu</a:t>
            </a:r>
            <a:r>
              <a:rPr lang="en-US" dirty="0" smtClean="0"/>
              <a:t> are not independent, hence, parametrizing one fixes the other.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" y="4201000"/>
            <a:ext cx="8298180" cy="136037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 A 3x3 unitary matrix can have 3 angles and 6 phases. </a:t>
            </a:r>
          </a:p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 Unlike the CKM matrix, we can rotate away only three phases using the phase freedom of three mirror quarks.</a:t>
            </a:r>
          </a:p>
          <a:p>
            <a:pPr marL="318383" indent="-318383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Hu</a:t>
            </a:r>
            <a:r>
              <a:rPr lang="en-US" dirty="0" smtClean="0"/>
              <a:t> will have 3 angles and 3 CP violating phases.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" y="7094200"/>
            <a:ext cx="9751060" cy="61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162" y="326673"/>
            <a:ext cx="8049381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Experimental Constraints: The Big Sister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194" y="6455238"/>
            <a:ext cx="7938882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Histogram of the parameter space of the angles and phases in V</a:t>
            </a:r>
            <a:r>
              <a:rPr lang="en-US" baseline="-25000" dirty="0" smtClean="0"/>
              <a:t>Hd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81" y="993741"/>
            <a:ext cx="6928875" cy="5461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911" y="5717472"/>
            <a:ext cx="1994488" cy="2054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0048" y="604520"/>
            <a:ext cx="7038218" cy="4534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b="1" dirty="0"/>
              <a:t>Mass Hierarchies in the Mirror Quark Sector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2727" y="5069417"/>
            <a:ext cx="5982690" cy="41857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algn="ctr"/>
            <a:r>
              <a:rPr lang="en-US" smtClean="0"/>
              <a:t>Parameter </a:t>
            </a:r>
            <a:r>
              <a:rPr lang="en-US" dirty="0" smtClean="0"/>
              <a:t>space of the mass of the mirror quarks.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4" y="2222477"/>
            <a:ext cx="9827688" cy="26694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722" y="326673"/>
            <a:ext cx="5563401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Details of the Fermion Sector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20" y="5457050"/>
            <a:ext cx="2291080" cy="446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" y="3494759"/>
            <a:ext cx="5504180" cy="1309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689" y="4722306"/>
            <a:ext cx="3702050" cy="590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422" y="4777137"/>
            <a:ext cx="1019810" cy="489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955" y="2346986"/>
            <a:ext cx="1201420" cy="546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900" y="4749722"/>
            <a:ext cx="1858010" cy="489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3481" y="1192592"/>
            <a:ext cx="7595204" cy="230216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"/>
            </a:pPr>
            <a:r>
              <a:rPr lang="en-US" dirty="0" smtClean="0"/>
              <a:t> N families of fermions. For SM N = 3</a:t>
            </a:r>
          </a:p>
          <a:p>
            <a:pPr marL="318383" indent="-318383">
              <a:buFont typeface="Wingdings" charset="2"/>
              <a:buChar char=""/>
            </a:pPr>
            <a:endParaRPr lang="en-US" dirty="0" smtClean="0"/>
          </a:p>
          <a:p>
            <a:pPr marL="318383" indent="-318383">
              <a:buFont typeface="Wingdings" charset="2"/>
              <a:buChar char=""/>
            </a:pPr>
            <a:r>
              <a:rPr lang="en-US" dirty="0" smtClean="0"/>
              <a:t> </a:t>
            </a:r>
            <a:r>
              <a:rPr lang="en-US" dirty="0" err="1" smtClean="0"/>
              <a:t>Isodoublets</a:t>
            </a:r>
            <a:r>
              <a:rPr lang="en-US" dirty="0" smtClean="0"/>
              <a:t> of a broken SU(2) X U(1).</a:t>
            </a:r>
          </a:p>
          <a:p>
            <a:pPr marL="318383" indent="-318383">
              <a:buFont typeface="Wingdings" charset="2"/>
              <a:buChar char=""/>
            </a:pPr>
            <a:endParaRPr lang="en-US" dirty="0" smtClean="0"/>
          </a:p>
          <a:p>
            <a:pPr marL="318383" indent="-318383">
              <a:buFont typeface="Wingdings" charset="2"/>
              <a:buChar char=""/>
            </a:pPr>
            <a:r>
              <a:rPr lang="en-US" dirty="0" smtClean="0"/>
              <a:t> The fermions are at most </a:t>
            </a:r>
            <a:r>
              <a:rPr lang="en-US" dirty="0" err="1" smtClean="0"/>
              <a:t>familywise</a:t>
            </a:r>
            <a:r>
              <a:rPr lang="en-US" dirty="0" smtClean="0"/>
              <a:t> mass degenerate.</a:t>
            </a:r>
          </a:p>
          <a:p>
            <a:pPr marL="318383" indent="-318383">
              <a:buFont typeface="Wingdings" charset="2"/>
              <a:buChar char=""/>
            </a:pPr>
            <a:endParaRPr lang="en-US" dirty="0" smtClean="0"/>
          </a:p>
          <a:p>
            <a:pPr marL="318383" indent="-318383">
              <a:buFont typeface="Wingdings" charset="2"/>
              <a:buChar char=""/>
            </a:pPr>
            <a:r>
              <a:rPr lang="en-US" dirty="0" smtClean="0"/>
              <a:t> Flavour </a:t>
            </a:r>
            <a:r>
              <a:rPr lang="en-US" dirty="0" err="1" smtClean="0"/>
              <a:t>eigenstates</a:t>
            </a:r>
            <a:r>
              <a:rPr lang="en-US" dirty="0" smtClean="0"/>
              <a:t> are misaligned from mass </a:t>
            </a:r>
            <a:r>
              <a:rPr lang="en-US" dirty="0" err="1" smtClean="0"/>
              <a:t>eigenstates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9749" y="6025642"/>
            <a:ext cx="7253430" cy="10464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/>
              <a:t>Note on        :</a:t>
            </a:r>
          </a:p>
          <a:p>
            <a:pPr marL="318383" indent="-318383">
              <a:buFont typeface="Wingdings" charset="2"/>
              <a:buChar char=""/>
            </a:pPr>
            <a:r>
              <a:rPr lang="en-US" b="1" dirty="0" smtClean="0"/>
              <a:t> </a:t>
            </a:r>
            <a:r>
              <a:rPr lang="en-US" dirty="0" smtClean="0"/>
              <a:t>It does not need to be from the first family or the lightest.</a:t>
            </a:r>
          </a:p>
          <a:p>
            <a:pPr marL="318383" indent="-318383">
              <a:buFont typeface="Wingdings" charset="2"/>
              <a:buChar char=""/>
            </a:pPr>
            <a:r>
              <a:rPr lang="en-US" b="1" dirty="0" smtClean="0"/>
              <a:t> </a:t>
            </a:r>
            <a:r>
              <a:rPr lang="en-US" dirty="0" smtClean="0"/>
              <a:t>It does not need to be the mass of any of the fermions.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869" y="6092905"/>
            <a:ext cx="492276" cy="40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3708" y="688432"/>
            <a:ext cx="9598003" cy="1593829"/>
            <a:chOff x="148825" y="939800"/>
            <a:chExt cx="8725457" cy="140632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9882" y="1486386"/>
              <a:ext cx="5994400" cy="850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00" y="939800"/>
              <a:ext cx="7289800" cy="584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825" y="1497564"/>
              <a:ext cx="2063771" cy="848556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2317980" y="1923322"/>
              <a:ext cx="4509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840" y="6504854"/>
            <a:ext cx="5615940" cy="9931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3799840" y="2871957"/>
            <a:ext cx="2998485" cy="1391159"/>
            <a:chOff x="3454400" y="2534079"/>
            <a:chExt cx="2725895" cy="12274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4400" y="2720172"/>
              <a:ext cx="2235200" cy="1041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8803" y="2534431"/>
              <a:ext cx="2070100" cy="292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648384" y="2534079"/>
              <a:ext cx="531911" cy="353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 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77450" y="6162138"/>
            <a:ext cx="3698413" cy="408348"/>
            <a:chOff x="3454400" y="5437175"/>
            <a:chExt cx="3362194" cy="360307"/>
          </a:xfrm>
          <a:noFill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54400" y="5437175"/>
              <a:ext cx="2082800" cy="342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585191" y="5444443"/>
              <a:ext cx="1231403" cy="353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 </a:t>
              </a:r>
              <a:r>
                <a:rPr lang="en-US" i="1" dirty="0" smtClean="0"/>
                <a:t>x </a:t>
              </a:r>
              <a:r>
                <a:rPr lang="en-US" dirty="0" smtClean="0"/>
                <a:t>log(</a:t>
              </a:r>
              <a:r>
                <a:rPr lang="en-US" i="1" dirty="0" smtClean="0"/>
                <a:t>x)</a:t>
              </a:r>
              <a:endParaRPr lang="en-US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9840" y="4522064"/>
            <a:ext cx="3584051" cy="1368208"/>
            <a:chOff x="3454400" y="3990057"/>
            <a:chExt cx="3258228" cy="12072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4400" y="4270199"/>
              <a:ext cx="2260600" cy="927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3524954" y="3990057"/>
              <a:ext cx="3187674" cy="353038"/>
              <a:chOff x="3454400" y="4048847"/>
              <a:chExt cx="3187674" cy="35303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4400" y="4048847"/>
                <a:ext cx="2082800" cy="304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587821" y="4048847"/>
                <a:ext cx="1054253" cy="353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~ log(</a:t>
                </a:r>
                <a:r>
                  <a:rPr lang="en-US" i="1" dirty="0" smtClean="0"/>
                  <a:t>x)</a:t>
                </a:r>
                <a:endParaRPr lang="en-US" i="1" dirty="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Boxes and Penguins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24379" y="2366419"/>
            <a:ext cx="3457304" cy="1723301"/>
            <a:chOff x="385799" y="2088017"/>
            <a:chExt cx="3143004" cy="1520560"/>
          </a:xfrm>
        </p:grpSpPr>
        <p:grpSp>
          <p:nvGrpSpPr>
            <p:cNvPr id="25" name="Group 24"/>
            <p:cNvGrpSpPr/>
            <p:nvPr/>
          </p:nvGrpSpPr>
          <p:grpSpPr>
            <a:xfrm>
              <a:off x="385799" y="2088017"/>
              <a:ext cx="2494083" cy="1520560"/>
              <a:chOff x="385799" y="2337287"/>
              <a:chExt cx="2494083" cy="15205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202" y="2395436"/>
                <a:ext cx="2214710" cy="1366955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385799" y="2337287"/>
                <a:ext cx="2494083" cy="152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2768912" y="3250876"/>
              <a:ext cx="75989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24380" y="4372226"/>
            <a:ext cx="3375461" cy="3213525"/>
            <a:chOff x="385799" y="3857846"/>
            <a:chExt cx="3068601" cy="2835463"/>
          </a:xfrm>
        </p:grpSpPr>
        <p:grpSp>
          <p:nvGrpSpPr>
            <p:cNvPr id="36" name="Group 35"/>
            <p:cNvGrpSpPr/>
            <p:nvPr/>
          </p:nvGrpSpPr>
          <p:grpSpPr>
            <a:xfrm>
              <a:off x="385799" y="3857846"/>
              <a:ext cx="2866455" cy="2835463"/>
              <a:chOff x="385799" y="3857846"/>
              <a:chExt cx="2866455" cy="283546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90120" y="3905326"/>
                <a:ext cx="2536503" cy="2710551"/>
                <a:chOff x="590120" y="3905326"/>
                <a:chExt cx="2536503" cy="271055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11200" y="5008706"/>
                  <a:ext cx="715423" cy="37694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4092" y="5337650"/>
                  <a:ext cx="1723128" cy="127822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0120" y="3905326"/>
                  <a:ext cx="1741659" cy="129197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34" name="Rectangle 33"/>
              <p:cNvSpPr/>
              <p:nvPr/>
            </p:nvSpPr>
            <p:spPr>
              <a:xfrm>
                <a:off x="385799" y="3857846"/>
                <a:ext cx="2866455" cy="28354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stCxn id="10" idx="2"/>
            </p:cNvCxnSpPr>
            <p:nvPr/>
          </p:nvCxnSpPr>
          <p:spPr>
            <a:xfrm>
              <a:off x="2768912" y="5385653"/>
              <a:ext cx="685488" cy="8071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258562" y="2356440"/>
            <a:ext cx="3729661" cy="3926056"/>
            <a:chOff x="5689601" y="2079211"/>
            <a:chExt cx="3390601" cy="3464167"/>
          </a:xfrm>
        </p:grpSpPr>
        <p:grpSp>
          <p:nvGrpSpPr>
            <p:cNvPr id="30" name="Group 29"/>
            <p:cNvGrpSpPr/>
            <p:nvPr/>
          </p:nvGrpSpPr>
          <p:grpSpPr>
            <a:xfrm>
              <a:off x="6988306" y="2079211"/>
              <a:ext cx="2091896" cy="3464167"/>
              <a:chOff x="6928956" y="2102951"/>
              <a:chExt cx="2091896" cy="346416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6879" y="3762391"/>
                <a:ext cx="1818454" cy="1761773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4566" y="2162301"/>
                <a:ext cx="2008367" cy="137549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928956" y="2102951"/>
                <a:ext cx="2091896" cy="34641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5689601" y="4359389"/>
              <a:ext cx="1416628" cy="4242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866140" y="2988693"/>
            <a:ext cx="1954891" cy="71843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/>
              <a:t>Box Diagrams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6943" y="5555460"/>
            <a:ext cx="2179663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/>
              <a:t>Z Penguins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90811" y="3857411"/>
            <a:ext cx="2353205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dirty="0" smtClean="0"/>
              <a:t>Photon Penguins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66140" y="2988693"/>
            <a:ext cx="1954891" cy="418576"/>
          </a:xfrm>
          <a:prstGeom prst="roundRect">
            <a:avLst/>
          </a:prstGeom>
          <a:solidFill>
            <a:schemeClr val="tx1">
              <a:alpha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94887" y="5555460"/>
            <a:ext cx="1954891" cy="418576"/>
          </a:xfrm>
          <a:prstGeom prst="roundRect">
            <a:avLst/>
          </a:prstGeom>
          <a:solidFill>
            <a:schemeClr val="tx1">
              <a:alpha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726307" y="3880433"/>
            <a:ext cx="2209204" cy="418576"/>
          </a:xfrm>
          <a:prstGeom prst="roundRect">
            <a:avLst/>
          </a:prstGeom>
          <a:solidFill>
            <a:schemeClr val="tx1">
              <a:alpha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842" y="2971740"/>
            <a:ext cx="8336736" cy="1026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Experiments Present.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887" y="2697588"/>
            <a:ext cx="7490651" cy="19495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Charm is no longer</a:t>
            </a: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stA="50000" endPos="75000" dist="12700" dir="5400000" sy="-100000" algn="bl" rotWithShape="0"/>
                </a:effectLst>
              </a:rPr>
              <a:t>a Background!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9019" y="326673"/>
            <a:ext cx="6040362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Charm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797" y="1467900"/>
            <a:ext cx="6443432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scillation have been observed: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1797" y="5419343"/>
            <a:ext cx="6443432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ut CP violation hasn’t been observed (?)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1797" y="5957906"/>
            <a:ext cx="6443432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and many decay channels remain unmeasured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60" y="2110357"/>
            <a:ext cx="6188710" cy="1468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822" y="4485218"/>
            <a:ext cx="4009390" cy="7340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01797" y="3905998"/>
            <a:ext cx="6443432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ssuming no DIRECT CP violation: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2619" y="6826061"/>
            <a:ext cx="9406467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Note: </a:t>
            </a:r>
            <a:r>
              <a:rPr lang="en-US" i="1" dirty="0" smtClean="0"/>
              <a:t>Only</a:t>
            </a:r>
            <a:r>
              <a:rPr lang="en-US" dirty="0" smtClean="0"/>
              <a:t> quark in the up sector that can participate in oscillations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922126" y="2838361"/>
            <a:ext cx="4873199" cy="2949602"/>
            <a:chOff x="465062" y="3725334"/>
            <a:chExt cx="4430181" cy="2602590"/>
          </a:xfrm>
        </p:grpSpPr>
        <p:pic>
          <p:nvPicPr>
            <p:cNvPr id="16" name="Picture 15" descr="Screen shot 2011-11-14 at 1.12.33 AM.jpg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62" y="4212465"/>
              <a:ext cx="3598938" cy="838496"/>
            </a:xfrm>
            <a:prstGeom prst="rect">
              <a:avLst/>
            </a:prstGeom>
          </p:spPr>
        </p:pic>
        <p:pic>
          <p:nvPicPr>
            <p:cNvPr id="17" name="Picture 16" descr="Screen shot 2011-11-14 at 1.13.12 AM.jp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62" y="5581039"/>
              <a:ext cx="4409320" cy="74688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5062" y="3725334"/>
              <a:ext cx="4430181" cy="353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Resonance production of B meson pairs.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062" y="5061716"/>
              <a:ext cx="4277395" cy="353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Continuum production of Charm pairs.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8115" y="1073571"/>
            <a:ext cx="3339496" cy="2895469"/>
            <a:chOff x="108857" y="432707"/>
            <a:chExt cx="3894667" cy="3486150"/>
          </a:xfrm>
        </p:grpSpPr>
        <p:pic>
          <p:nvPicPr>
            <p:cNvPr id="5" name="Picture 4" descr="belle2.jpg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7" y="997857"/>
              <a:ext cx="3894667" cy="2921000"/>
            </a:xfrm>
            <a:prstGeom prst="rect">
              <a:avLst/>
            </a:prstGeom>
          </p:spPr>
        </p:pic>
        <p:pic>
          <p:nvPicPr>
            <p:cNvPr id="2" name="Picture 1" descr="Logo_Belle.gif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7" y="432707"/>
              <a:ext cx="917457" cy="70424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78115" y="4313162"/>
            <a:ext cx="3580644" cy="3148475"/>
            <a:chOff x="4425345" y="463467"/>
            <a:chExt cx="4670010" cy="3888867"/>
          </a:xfrm>
        </p:grpSpPr>
        <p:pic>
          <p:nvPicPr>
            <p:cNvPr id="7" name="Picture 6" descr="BaBar2.gif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345" y="463467"/>
              <a:ext cx="2432655" cy="691015"/>
            </a:xfrm>
            <a:prstGeom prst="rect">
              <a:avLst/>
            </a:prstGeom>
          </p:spPr>
        </p:pic>
        <p:pic>
          <p:nvPicPr>
            <p:cNvPr id="11" name="Picture 10" descr="babar_small1.png"/>
            <p:cNvPicPr>
              <a:picLocks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645" y="997857"/>
              <a:ext cx="4474710" cy="335447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i="1" dirty="0"/>
              <a:t>B</a:t>
            </a:r>
            <a:r>
              <a:rPr lang="en-US" sz="2700" b="1" dirty="0"/>
              <a:t> Factories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61000"/>
            <a:alphaModFix amt="20000"/>
          </a:blip>
          <a:stretch>
            <a:fillRect/>
          </a:stretch>
        </p:blipFill>
        <p:spPr>
          <a:xfrm>
            <a:off x="5476660" y="1"/>
            <a:ext cx="4581741" cy="7791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64348" y="4425119"/>
            <a:ext cx="3274292" cy="28949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25466" y="326673"/>
            <a:ext cx="4581740" cy="5232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Hadron Colliders</a:t>
            </a:r>
          </a:p>
        </p:txBody>
      </p:sp>
      <p:pic>
        <p:nvPicPr>
          <p:cNvPr id="17" name="Picture 16" descr="lhcb-logo.gif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4" y="4425118"/>
            <a:ext cx="831687" cy="5877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9659" y="575735"/>
            <a:ext cx="3578981" cy="3248780"/>
            <a:chOff x="145144" y="508001"/>
            <a:chExt cx="3253619" cy="2866571"/>
          </a:xfrm>
        </p:grpSpPr>
        <p:pic>
          <p:nvPicPr>
            <p:cNvPr id="4" name="Picture 3" descr="cdf.jpg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99" y="1164544"/>
              <a:ext cx="2923864" cy="2210028"/>
            </a:xfrm>
            <a:prstGeom prst="rect">
              <a:avLst/>
            </a:prstGeom>
          </p:spPr>
        </p:pic>
        <p:pic>
          <p:nvPicPr>
            <p:cNvPr id="19" name="Picture 18" descr="cdfii_logo.gif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4" y="508001"/>
              <a:ext cx="796393" cy="78603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911600" y="1960056"/>
            <a:ext cx="6146800" cy="512755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Much larger production cross-sections.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Not as clean as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machines.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CDF has showed that flavour physics can be done in a </a:t>
            </a:r>
            <a:r>
              <a:rPr lang="en-US" dirty="0" err="1" smtClean="0"/>
              <a:t>hadronic</a:t>
            </a:r>
            <a:r>
              <a:rPr lang="en-US" dirty="0" smtClean="0"/>
              <a:t> environment.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LHCb has inherent production asymmetry that needs to be well understood through control samples.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Secondary charm benefits from good b-tagging.</a:t>
            </a:r>
          </a:p>
          <a:p>
            <a:pPr marL="318383" indent="-318383">
              <a:buFont typeface="Wingdings" charset="2"/>
              <a:buChar char="ü"/>
            </a:pPr>
            <a:endParaRPr lang="en-US" dirty="0"/>
          </a:p>
          <a:p>
            <a:pPr marL="318383" indent="-318383">
              <a:buFont typeface="Lucida Grande"/>
              <a:buChar char="×"/>
            </a:pPr>
            <a:r>
              <a:rPr lang="en-US" dirty="0" smtClean="0"/>
              <a:t>Primary charm tagging is in its nascent stage.</a:t>
            </a:r>
          </a:p>
          <a:p>
            <a:pPr marL="318383" indent="-318383">
              <a:buFont typeface="Lucida Grande"/>
              <a:buChar char="×"/>
            </a:pPr>
            <a:endParaRPr lang="en-US" dirty="0"/>
          </a:p>
          <a:p>
            <a:pPr marL="318383" indent="-318383">
              <a:buFont typeface="Wingdings" charset="2"/>
              <a:buChar char="ü"/>
            </a:pPr>
            <a:r>
              <a:rPr lang="en-US" dirty="0" smtClean="0"/>
              <a:t>Mesons produced at larger boosts.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09A9-2894-5B42-A8F5-5F372AAFAA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19852</TotalTime>
  <Words>1756</Words>
  <Application>Microsoft Macintosh PowerPoint</Application>
  <PresentationFormat>Custom</PresentationFormat>
  <Paragraphs>317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TAPAS and CHARM.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Ayan Paul</dc:creator>
  <cp:lastModifiedBy>Ayan Paul</cp:lastModifiedBy>
  <cp:revision>321</cp:revision>
  <cp:lastPrinted>2011-11-18T10:19:36Z</cp:lastPrinted>
  <dcterms:created xsi:type="dcterms:W3CDTF">2010-11-02T18:06:30Z</dcterms:created>
  <dcterms:modified xsi:type="dcterms:W3CDTF">2011-11-18T10:20:05Z</dcterms:modified>
</cp:coreProperties>
</file>